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68" r:id="rId2"/>
    <p:sldId id="279" r:id="rId3"/>
    <p:sldId id="283" r:id="rId4"/>
    <p:sldId id="276" r:id="rId5"/>
    <p:sldId id="289" r:id="rId6"/>
    <p:sldId id="290" r:id="rId7"/>
    <p:sldId id="293" r:id="rId8"/>
    <p:sldId id="285" r:id="rId9"/>
    <p:sldId id="280" r:id="rId10"/>
    <p:sldId id="286" r:id="rId11"/>
    <p:sldId id="300" r:id="rId12"/>
    <p:sldId id="301" r:id="rId13"/>
    <p:sldId id="30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3F8"/>
    <a:srgbClr val="2C6D8B"/>
    <a:srgbClr val="B2E1FD"/>
    <a:srgbClr val="409700"/>
    <a:srgbClr val="8DCBFB"/>
    <a:srgbClr val="3582A5"/>
    <a:srgbClr val="FF7D0D"/>
    <a:srgbClr val="FFFFF4"/>
    <a:srgbClr val="153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83765" autoAdjust="0"/>
  </p:normalViewPr>
  <p:slideViewPr>
    <p:cSldViewPr snapToGrid="0">
      <p:cViewPr varScale="1">
        <p:scale>
          <a:sx n="93" d="100"/>
          <a:sy n="93" d="100"/>
        </p:scale>
        <p:origin x="17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성현" userId="94c619d3541f9284" providerId="LiveId" clId="{B4C544C1-21ED-4B05-B6A7-AECC4CB05E81}"/>
    <pc:docChg chg="modSld">
      <pc:chgData name="박 성현" userId="94c619d3541f9284" providerId="LiveId" clId="{B4C544C1-21ED-4B05-B6A7-AECC4CB05E81}" dt="2019-12-17T02:00:52.084" v="0" actId="20577"/>
      <pc:docMkLst>
        <pc:docMk/>
      </pc:docMkLst>
      <pc:sldChg chg="modSp">
        <pc:chgData name="박 성현" userId="94c619d3541f9284" providerId="LiveId" clId="{B4C544C1-21ED-4B05-B6A7-AECC4CB05E81}" dt="2019-12-17T02:00:52.084" v="0" actId="20577"/>
        <pc:sldMkLst>
          <pc:docMk/>
          <pc:sldMk cId="588643082" sldId="268"/>
        </pc:sldMkLst>
        <pc:spChg chg="mod">
          <ac:chgData name="박 성현" userId="94c619d3541f9284" providerId="LiveId" clId="{B4C544C1-21ED-4B05-B6A7-AECC4CB05E81}" dt="2019-12-17T02:00:52.084" v="0" actId="20577"/>
          <ac:spMkLst>
            <pc:docMk/>
            <pc:sldMk cId="588643082" sldId="268"/>
            <ac:spMk id="2" creationId="{83310C0F-4872-4D87-A88F-E3D58EF1DADE}"/>
          </ac:spMkLst>
        </pc:spChg>
      </pc:sldChg>
    </pc:docChg>
  </pc:docChgLst>
  <pc:docChgLst>
    <pc:chgData name="박 성현" userId="94c619d3541f9284" providerId="LiveId" clId="{A55A8CDD-93BE-47D0-AD90-7C011454EB2C}"/>
    <pc:docChg chg="custSel delSld modMainMaster">
      <pc:chgData name="박 성현" userId="94c619d3541f9284" providerId="LiveId" clId="{A55A8CDD-93BE-47D0-AD90-7C011454EB2C}" dt="2019-12-17T01:52:41.808" v="3" actId="478"/>
      <pc:docMkLst>
        <pc:docMk/>
      </pc:docMkLst>
      <pc:sldChg chg="del">
        <pc:chgData name="박 성현" userId="94c619d3541f9284" providerId="LiveId" clId="{A55A8CDD-93BE-47D0-AD90-7C011454EB2C}" dt="2019-12-17T01:52:25.153" v="0" actId="2696"/>
        <pc:sldMkLst>
          <pc:docMk/>
          <pc:sldMk cId="2948688863" sldId="267"/>
        </pc:sldMkLst>
      </pc:sldChg>
      <pc:sldChg chg="del">
        <pc:chgData name="박 성현" userId="94c619d3541f9284" providerId="LiveId" clId="{A55A8CDD-93BE-47D0-AD90-7C011454EB2C}" dt="2019-12-17T01:52:25.153" v="0" actId="2696"/>
        <pc:sldMkLst>
          <pc:docMk/>
          <pc:sldMk cId="3361379628" sldId="269"/>
        </pc:sldMkLst>
      </pc:sldChg>
      <pc:sldChg chg="del">
        <pc:chgData name="박 성현" userId="94c619d3541f9284" providerId="LiveId" clId="{A55A8CDD-93BE-47D0-AD90-7C011454EB2C}" dt="2019-12-17T01:52:25.153" v="0" actId="2696"/>
        <pc:sldMkLst>
          <pc:docMk/>
          <pc:sldMk cId="3335352066" sldId="284"/>
        </pc:sldMkLst>
      </pc:sldChg>
      <pc:sldChg chg="del">
        <pc:chgData name="박 성현" userId="94c619d3541f9284" providerId="LiveId" clId="{A55A8CDD-93BE-47D0-AD90-7C011454EB2C}" dt="2019-12-17T01:52:25.153" v="0" actId="2696"/>
        <pc:sldMkLst>
          <pc:docMk/>
          <pc:sldMk cId="696954958" sldId="287"/>
        </pc:sldMkLst>
      </pc:sldChg>
      <pc:sldChg chg="del">
        <pc:chgData name="박 성현" userId="94c619d3541f9284" providerId="LiveId" clId="{A55A8CDD-93BE-47D0-AD90-7C011454EB2C}" dt="2019-12-17T01:52:25.153" v="0" actId="2696"/>
        <pc:sldMkLst>
          <pc:docMk/>
          <pc:sldMk cId="2882416195" sldId="294"/>
        </pc:sldMkLst>
      </pc:sldChg>
      <pc:sldChg chg="del">
        <pc:chgData name="박 성현" userId="94c619d3541f9284" providerId="LiveId" clId="{A55A8CDD-93BE-47D0-AD90-7C011454EB2C}" dt="2019-12-17T01:52:25.153" v="0" actId="2696"/>
        <pc:sldMkLst>
          <pc:docMk/>
          <pc:sldMk cId="1923880647" sldId="295"/>
        </pc:sldMkLst>
      </pc:sldChg>
      <pc:sldChg chg="del">
        <pc:chgData name="박 성현" userId="94c619d3541f9284" providerId="LiveId" clId="{A55A8CDD-93BE-47D0-AD90-7C011454EB2C}" dt="2019-12-17T01:52:25.153" v="0" actId="2696"/>
        <pc:sldMkLst>
          <pc:docMk/>
          <pc:sldMk cId="657896879" sldId="296"/>
        </pc:sldMkLst>
      </pc:sldChg>
      <pc:sldChg chg="del">
        <pc:chgData name="박 성현" userId="94c619d3541f9284" providerId="LiveId" clId="{A55A8CDD-93BE-47D0-AD90-7C011454EB2C}" dt="2019-12-17T01:52:25.153" v="0" actId="2696"/>
        <pc:sldMkLst>
          <pc:docMk/>
          <pc:sldMk cId="1720714228" sldId="297"/>
        </pc:sldMkLst>
      </pc:sldChg>
      <pc:sldChg chg="del">
        <pc:chgData name="박 성현" userId="94c619d3541f9284" providerId="LiveId" clId="{A55A8CDD-93BE-47D0-AD90-7C011454EB2C}" dt="2019-12-17T01:52:25.153" v="0" actId="2696"/>
        <pc:sldMkLst>
          <pc:docMk/>
          <pc:sldMk cId="1521567602" sldId="299"/>
        </pc:sldMkLst>
      </pc:sldChg>
      <pc:sldMasterChg chg="modSldLayout">
        <pc:chgData name="박 성현" userId="94c619d3541f9284" providerId="LiveId" clId="{A55A8CDD-93BE-47D0-AD90-7C011454EB2C}" dt="2019-12-17T01:52:41.808" v="3" actId="478"/>
        <pc:sldMasterMkLst>
          <pc:docMk/>
          <pc:sldMasterMk cId="3770895166" sldId="2147483672"/>
        </pc:sldMasterMkLst>
        <pc:sldLayoutChg chg="delSp">
          <pc:chgData name="박 성현" userId="94c619d3541f9284" providerId="LiveId" clId="{A55A8CDD-93BE-47D0-AD90-7C011454EB2C}" dt="2019-12-17T01:52:41.808" v="3" actId="478"/>
          <pc:sldLayoutMkLst>
            <pc:docMk/>
            <pc:sldMasterMk cId="3770895166" sldId="2147483672"/>
            <pc:sldLayoutMk cId="2599610907" sldId="2147483674"/>
          </pc:sldLayoutMkLst>
          <pc:grpChg chg="del">
            <ac:chgData name="박 성현" userId="94c619d3541f9284" providerId="LiveId" clId="{A55A8CDD-93BE-47D0-AD90-7C011454EB2C}" dt="2019-12-17T01:52:41.808" v="3" actId="478"/>
            <ac:grpSpMkLst>
              <pc:docMk/>
              <pc:sldMasterMk cId="3770895166" sldId="2147483672"/>
              <pc:sldLayoutMk cId="2599610907" sldId="2147483674"/>
              <ac:grpSpMk id="4" creationId="{6D53A4B7-FDE1-44F3-9E19-0DC1D6AAE587}"/>
            </ac:grpSpMkLst>
          </pc:grpChg>
        </pc:sldLayoutChg>
        <pc:sldLayoutChg chg="delSp">
          <pc:chgData name="박 성현" userId="94c619d3541f9284" providerId="LiveId" clId="{A55A8CDD-93BE-47D0-AD90-7C011454EB2C}" dt="2019-12-17T01:52:37.234" v="2" actId="478"/>
          <pc:sldLayoutMkLst>
            <pc:docMk/>
            <pc:sldMasterMk cId="3770895166" sldId="2147483672"/>
            <pc:sldLayoutMk cId="2267954029" sldId="2147483685"/>
          </pc:sldLayoutMkLst>
          <pc:grpChg chg="del">
            <ac:chgData name="박 성현" userId="94c619d3541f9284" providerId="LiveId" clId="{A55A8CDD-93BE-47D0-AD90-7C011454EB2C}" dt="2019-12-17T01:52:37.234" v="2" actId="478"/>
            <ac:grpSpMkLst>
              <pc:docMk/>
              <pc:sldMasterMk cId="3770895166" sldId="2147483672"/>
              <pc:sldLayoutMk cId="2267954029" sldId="2147483685"/>
              <ac:grpSpMk id="4" creationId="{6D53A4B7-FDE1-44F3-9E19-0DC1D6AAE587}"/>
            </ac:grpSpMkLst>
          </pc:grpChg>
        </pc:sldLayoutChg>
        <pc:sldLayoutChg chg="delSp">
          <pc:chgData name="박 성현" userId="94c619d3541f9284" providerId="LiveId" clId="{A55A8CDD-93BE-47D0-AD90-7C011454EB2C}" dt="2019-12-17T01:52:33.183" v="1" actId="478"/>
          <pc:sldLayoutMkLst>
            <pc:docMk/>
            <pc:sldMasterMk cId="3770895166" sldId="2147483672"/>
            <pc:sldLayoutMk cId="3605916953" sldId="2147483686"/>
          </pc:sldLayoutMkLst>
          <pc:grpChg chg="del">
            <ac:chgData name="박 성현" userId="94c619d3541f9284" providerId="LiveId" clId="{A55A8CDD-93BE-47D0-AD90-7C011454EB2C}" dt="2019-12-17T01:52:33.183" v="1" actId="478"/>
            <ac:grpSpMkLst>
              <pc:docMk/>
              <pc:sldMasterMk cId="3770895166" sldId="2147483672"/>
              <pc:sldLayoutMk cId="3605916953" sldId="2147483686"/>
              <ac:grpSpMk id="4" creationId="{6D53A4B7-FDE1-44F3-9E19-0DC1D6AAE587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9D492-BFD4-4D29-8412-531A79E34A3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1F54-6ED7-427B-9F06-FC6CA936D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346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테일즈런너</a:t>
            </a:r>
            <a:r>
              <a:rPr lang="ko-KR" altLang="en-US" dirty="0"/>
              <a:t> 먼저 분석</a:t>
            </a:r>
            <a:endParaRPr lang="en-US" altLang="ko-KR" dirty="0"/>
          </a:p>
          <a:p>
            <a:r>
              <a:rPr lang="ko-KR" altLang="en-US" dirty="0"/>
              <a:t>경험의 차이 아이템 유무에 따른 경험의 차이 표현</a:t>
            </a:r>
            <a:endParaRPr lang="en-US" altLang="ko-KR" dirty="0"/>
          </a:p>
          <a:p>
            <a:r>
              <a:rPr lang="ko-KR" altLang="en-US" dirty="0"/>
              <a:t>제목 왜 이 문서를 작성하는 지 들어 나도록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36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착지 대시는 리스크 존재 </a:t>
            </a:r>
            <a:r>
              <a:rPr lang="ko-KR" altLang="en-US" dirty="0" err="1"/>
              <a:t>착치대시</a:t>
            </a:r>
            <a:r>
              <a:rPr lang="ko-KR" altLang="en-US" dirty="0"/>
              <a:t> 공중에 있을 때 사용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15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착지 대시는 리스크 존재 </a:t>
            </a:r>
            <a:r>
              <a:rPr lang="ko-KR" altLang="en-US" dirty="0" err="1"/>
              <a:t>착치대시</a:t>
            </a:r>
            <a:r>
              <a:rPr lang="ko-KR" altLang="en-US" dirty="0"/>
              <a:t> 공중에 있을 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출발시간이 </a:t>
            </a:r>
            <a:r>
              <a:rPr lang="en-US" altLang="ko-KR" dirty="0"/>
              <a:t>-&gt; </a:t>
            </a:r>
            <a:r>
              <a:rPr lang="ko-KR" altLang="en-US" dirty="0"/>
              <a:t>가속도 수치가 없는 상태로 시작해 상대적으로 늦게 출발한다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88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</a:t>
            </a:r>
            <a:endParaRPr lang="en-US" altLang="ko-KR" dirty="0"/>
          </a:p>
          <a:p>
            <a:r>
              <a:rPr lang="ko-KR" altLang="en-US" dirty="0"/>
              <a:t>물</a:t>
            </a:r>
            <a:endParaRPr lang="en-US" altLang="ko-KR" dirty="0"/>
          </a:p>
          <a:p>
            <a:r>
              <a:rPr lang="ko-KR" altLang="en-US" dirty="0"/>
              <a:t>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어떻게 변하는데</a:t>
            </a:r>
            <a:r>
              <a:rPr lang="en-US" altLang="ko-KR" dirty="0"/>
              <a:t>??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4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 문서를 작성하고 있는지에 대해 작성</a:t>
            </a:r>
            <a:endParaRPr lang="en-US" altLang="ko-KR" dirty="0"/>
          </a:p>
          <a:p>
            <a:r>
              <a:rPr lang="ko-KR" altLang="en-US" dirty="0"/>
              <a:t>트랙 </a:t>
            </a:r>
            <a:r>
              <a:rPr lang="en-US" altLang="ko-KR" dirty="0"/>
              <a:t>: </a:t>
            </a:r>
            <a:r>
              <a:rPr lang="ko-KR" altLang="en-US" dirty="0"/>
              <a:t>트랙을 설명한다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오브젝트 </a:t>
            </a:r>
            <a:r>
              <a:rPr lang="en-US" altLang="ko-KR" dirty="0"/>
              <a:t>: </a:t>
            </a:r>
            <a:r>
              <a:rPr lang="ko-KR" altLang="en-US" dirty="0"/>
              <a:t>트랙의 구성요소</a:t>
            </a:r>
            <a:r>
              <a:rPr lang="ko-KR" altLang="en-US" baseline="0" dirty="0"/>
              <a:t> 중 </a:t>
            </a:r>
            <a:r>
              <a:rPr lang="ko-KR" altLang="en-US" baseline="0" dirty="0" err="1"/>
              <a:t>테일즈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런너에서</a:t>
            </a:r>
            <a:r>
              <a:rPr lang="ko-KR" altLang="en-US" baseline="0" dirty="0"/>
              <a:t> 가장 많은 비중을 차지하고 있는 부분 분석을 통해 레벨디자인은 어떻게 구성했는지 확인한다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 err="1"/>
              <a:t>캐릭터스텟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가상 기술을 어떻게 적용되는지 확인</a:t>
            </a:r>
            <a:endParaRPr lang="en-US" altLang="ko-KR" dirty="0"/>
          </a:p>
          <a:p>
            <a:r>
              <a:rPr lang="ko-KR" altLang="en-US" dirty="0"/>
              <a:t>아이템 </a:t>
            </a:r>
            <a:r>
              <a:rPr lang="en-US" altLang="ko-KR" dirty="0"/>
              <a:t>: </a:t>
            </a:r>
            <a:r>
              <a:rPr lang="ko-KR" altLang="en-US" dirty="0"/>
              <a:t>가상 기술을 활용하여 상호작용하는 방법을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4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동화</a:t>
            </a:r>
            <a:r>
              <a:rPr lang="en-US" altLang="ko-KR" dirty="0"/>
              <a:t>(</a:t>
            </a:r>
            <a:r>
              <a:rPr lang="ko-KR" altLang="en-US" dirty="0"/>
              <a:t>소재</a:t>
            </a:r>
            <a:r>
              <a:rPr lang="en-US" altLang="ko-KR" dirty="0"/>
              <a:t>)</a:t>
            </a:r>
            <a:r>
              <a:rPr lang="ko-KR" altLang="en-US" dirty="0"/>
              <a:t>가 필요한가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5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기획자가 설정할 수 있는 부분이 없기에 차량과 트랙 요소에 포커스를 맞춘다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트리구성에 맞춰서 제작한다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맵을</a:t>
            </a:r>
            <a:r>
              <a:rPr lang="ko-KR" altLang="en-US" dirty="0"/>
              <a:t> 구성하는 요소를 설명한다</a:t>
            </a:r>
            <a:r>
              <a:rPr lang="en-US" altLang="ko-KR" dirty="0"/>
              <a:t>. </a:t>
            </a:r>
            <a:r>
              <a:rPr lang="ko-KR" altLang="en-US" dirty="0"/>
              <a:t>트랙</a:t>
            </a:r>
            <a:r>
              <a:rPr lang="en-US" altLang="ko-KR" dirty="0"/>
              <a:t>(</a:t>
            </a:r>
            <a:r>
              <a:rPr lang="ko-KR" altLang="en-US" dirty="0"/>
              <a:t>곡선</a:t>
            </a:r>
            <a:r>
              <a:rPr lang="en-US" altLang="ko-KR" dirty="0"/>
              <a:t>, </a:t>
            </a:r>
            <a:r>
              <a:rPr lang="ko-KR" altLang="en-US" dirty="0"/>
              <a:t>높낮이</a:t>
            </a:r>
            <a:r>
              <a:rPr lang="en-US" altLang="ko-KR" dirty="0"/>
              <a:t>, </a:t>
            </a:r>
            <a:r>
              <a:rPr lang="ko-KR" altLang="en-US" dirty="0"/>
              <a:t>폭</a:t>
            </a:r>
            <a:r>
              <a:rPr lang="en-US" altLang="ko-KR" dirty="0"/>
              <a:t>),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방해물</a:t>
            </a:r>
            <a:r>
              <a:rPr lang="en-US" altLang="ko-KR" dirty="0"/>
              <a:t>, </a:t>
            </a:r>
            <a:r>
              <a:rPr lang="ko-KR" altLang="en-US" dirty="0" err="1"/>
              <a:t>유저수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97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타임 길이 </a:t>
            </a:r>
            <a:endParaRPr lang="en-US" altLang="ko-KR" dirty="0"/>
          </a:p>
          <a:p>
            <a:r>
              <a:rPr lang="ko-KR" altLang="en-US" dirty="0"/>
              <a:t>트랙 모습을 보여 주는 것이 좋다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설명 어떤 설명을 넣어야 하는가</a:t>
            </a:r>
            <a:r>
              <a:rPr lang="en-US" altLang="ko-KR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7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오브젝트 작용 반작용 적기 </a:t>
            </a:r>
            <a:endParaRPr lang="en-US" altLang="ko-KR" dirty="0"/>
          </a:p>
          <a:p>
            <a:r>
              <a:rPr lang="ko-KR" altLang="en-US" dirty="0"/>
              <a:t>작용 </a:t>
            </a:r>
            <a:r>
              <a:rPr lang="en-US" altLang="ko-KR" dirty="0"/>
              <a:t>: </a:t>
            </a:r>
            <a:r>
              <a:rPr lang="ko-KR" altLang="en-US" dirty="0"/>
              <a:t>해당 오브젝트가 기본값은 어떻고 어떻게 움직이고 범위는 어느 정도인가</a:t>
            </a:r>
            <a:r>
              <a:rPr lang="en-US" altLang="ko-KR" dirty="0"/>
              <a:t>?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ko-KR" altLang="en-US" dirty="0"/>
              <a:t>반작용 </a:t>
            </a:r>
            <a:r>
              <a:rPr lang="en-US" altLang="ko-KR" dirty="0"/>
              <a:t>: </a:t>
            </a:r>
            <a:r>
              <a:rPr lang="ko-KR" altLang="en-US" dirty="0"/>
              <a:t>오브젝트 작용에 의해 유저가 어떻게 반응을 하는지를 적는다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특정 범위내에 있어야 보이는 오브젝트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오브젝트 </a:t>
            </a:r>
            <a:r>
              <a:rPr lang="ko-KR" altLang="en-US" dirty="0" err="1"/>
              <a:t>특수작용하는</a:t>
            </a:r>
            <a:r>
              <a:rPr lang="ko-KR" altLang="en-US" dirty="0"/>
              <a:t> 오브젝트 </a:t>
            </a:r>
            <a:endParaRPr lang="en-US" altLang="ko-KR" dirty="0"/>
          </a:p>
          <a:p>
            <a:r>
              <a:rPr lang="ko-KR" altLang="en-US" dirty="0"/>
              <a:t>공통적 </a:t>
            </a:r>
            <a:r>
              <a:rPr lang="en-US" altLang="ko-KR" dirty="0"/>
              <a:t>: </a:t>
            </a:r>
            <a:r>
              <a:rPr lang="ko-KR" altLang="en-US" dirty="0"/>
              <a:t>속도 타일</a:t>
            </a:r>
            <a:r>
              <a:rPr lang="en-US" altLang="ko-KR" dirty="0"/>
              <a:t>, </a:t>
            </a:r>
            <a:r>
              <a:rPr lang="ko-KR" altLang="en-US" dirty="0"/>
              <a:t>부딪치면 상태이상</a:t>
            </a:r>
            <a:r>
              <a:rPr lang="en-US" altLang="ko-KR" dirty="0"/>
              <a:t>, </a:t>
            </a:r>
            <a:r>
              <a:rPr lang="ko-KR" altLang="en-US" dirty="0"/>
              <a:t>허들</a:t>
            </a:r>
            <a:r>
              <a:rPr lang="en-US" altLang="ko-KR" dirty="0"/>
              <a:t>, </a:t>
            </a:r>
            <a:r>
              <a:rPr lang="ko-KR" altLang="en-US" dirty="0" err="1"/>
              <a:t>슈퍼점프</a:t>
            </a:r>
            <a:r>
              <a:rPr lang="en-US" altLang="ko-KR" dirty="0"/>
              <a:t>, </a:t>
            </a:r>
            <a:r>
              <a:rPr lang="ko-KR" altLang="en-US" dirty="0"/>
              <a:t>바닥에 따라 유저의 이동이 다르게 나타난다</a:t>
            </a:r>
            <a:r>
              <a:rPr lang="en-US" altLang="ko-KR" dirty="0"/>
              <a:t>. (</a:t>
            </a:r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물</a:t>
            </a:r>
            <a:r>
              <a:rPr lang="en-US" altLang="ko-KR" dirty="0"/>
              <a:t>, </a:t>
            </a:r>
            <a:r>
              <a:rPr lang="ko-KR" altLang="en-US" dirty="0"/>
              <a:t>빙하</a:t>
            </a:r>
            <a:r>
              <a:rPr lang="en-US" altLang="ko-KR" dirty="0"/>
              <a:t>, </a:t>
            </a:r>
            <a:r>
              <a:rPr lang="ko-KR" altLang="en-US" dirty="0"/>
              <a:t>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모드 별로 특수 오브젝트 존재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테일즈런너</a:t>
            </a:r>
            <a:r>
              <a:rPr lang="ko-KR" altLang="en-US" dirty="0"/>
              <a:t> 튜토리얼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82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방해요소를 설명하고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해당 방해요소가 어떻게 적용되는가</a:t>
            </a:r>
            <a:r>
              <a:rPr lang="en-US" altLang="ko-KR" dirty="0"/>
              <a:t>? </a:t>
            </a:r>
            <a:r>
              <a:rPr lang="ko-KR" altLang="en-US" dirty="0"/>
              <a:t>어떻게 반응하는가를 설명한다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예시에 집중적으로 봐야 하는 부분 강조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31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스텟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ko-KR" altLang="en-US" dirty="0" err="1"/>
              <a:t>스텟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ko-KR" altLang="en-US" dirty="0" err="1"/>
              <a:t>스텟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분노 누적 속도</a:t>
            </a:r>
            <a:endParaRPr lang="en-US" altLang="ko-KR" dirty="0"/>
          </a:p>
          <a:p>
            <a:r>
              <a:rPr lang="ko-KR" altLang="en-US" dirty="0"/>
              <a:t>분노 지속 시간</a:t>
            </a:r>
            <a:endParaRPr lang="en-US" altLang="ko-KR" dirty="0"/>
          </a:p>
          <a:p>
            <a:r>
              <a:rPr lang="ko-KR" altLang="en-US" dirty="0"/>
              <a:t>대시 최고속도 증가</a:t>
            </a:r>
            <a:endParaRPr lang="en-US" altLang="ko-KR" dirty="0"/>
          </a:p>
          <a:p>
            <a:r>
              <a:rPr lang="ko-KR" altLang="en-US" dirty="0"/>
              <a:t>추가 </a:t>
            </a:r>
            <a:r>
              <a:rPr lang="ko-KR" altLang="en-US" dirty="0" err="1"/>
              <a:t>대시게이지</a:t>
            </a:r>
            <a:endParaRPr lang="en-US" altLang="ko-KR" dirty="0"/>
          </a:p>
          <a:p>
            <a:r>
              <a:rPr lang="ko-KR" altLang="en-US" dirty="0" err="1"/>
              <a:t>디버프</a:t>
            </a:r>
            <a:r>
              <a:rPr lang="ko-KR" altLang="en-US" dirty="0"/>
              <a:t> 지속시간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457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 아이템 분류가 되고 수량이 이렇게 되는가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함정 아이템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공격 아이템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속업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아이템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방어 아이템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속업</a:t>
            </a:r>
            <a:r>
              <a:rPr lang="en-US" altLang="ko-KR" dirty="0"/>
              <a:t>?? </a:t>
            </a:r>
            <a:r>
              <a:rPr lang="ko-KR" altLang="en-US" dirty="0"/>
              <a:t>그냥 속도 상승이라고 적으면 되지 않을까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A1F54-6ED7-427B-9F06-FC6CA936D01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65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4078EF-65B0-47E0-B198-72A903BE7097}"/>
              </a:ext>
            </a:extLst>
          </p:cNvPr>
          <p:cNvSpPr/>
          <p:nvPr userDrawn="1"/>
        </p:nvSpPr>
        <p:spPr>
          <a:xfrm>
            <a:off x="0" y="901700"/>
            <a:ext cx="12192000" cy="2736000"/>
          </a:xfrm>
          <a:prstGeom prst="rect">
            <a:avLst/>
          </a:prstGeom>
          <a:solidFill>
            <a:srgbClr val="47A3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316A8E-A0DC-4E77-B858-B907275D3062}"/>
              </a:ext>
            </a:extLst>
          </p:cNvPr>
          <p:cNvSpPr/>
          <p:nvPr userDrawn="1"/>
        </p:nvSpPr>
        <p:spPr>
          <a:xfrm>
            <a:off x="0" y="1075900"/>
            <a:ext cx="12192000" cy="2387600"/>
          </a:xfrm>
          <a:prstGeom prst="rect">
            <a:avLst/>
          </a:prstGeom>
          <a:solidFill>
            <a:srgbClr val="2C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34CD95CA-8501-4431-84F3-723A3FDAD4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8" y="3760722"/>
            <a:ext cx="5346702" cy="29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6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27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5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398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14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6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의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086" y="534262"/>
            <a:ext cx="10515600" cy="5172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906A24-E4EE-4C82-96F6-E2473736932C}"/>
              </a:ext>
            </a:extLst>
          </p:cNvPr>
          <p:cNvGrpSpPr/>
          <p:nvPr userDrawn="1"/>
        </p:nvGrpSpPr>
        <p:grpSpPr>
          <a:xfrm>
            <a:off x="914398" y="-1"/>
            <a:ext cx="11277602" cy="517236"/>
            <a:chOff x="-2" y="-1"/>
            <a:chExt cx="12192002" cy="4017871"/>
          </a:xfrm>
          <a:effectLst/>
        </p:grpSpPr>
        <p:sp>
          <p:nvSpPr>
            <p:cNvPr id="14" name="순서도: 수동 입력 13">
              <a:extLst>
                <a:ext uri="{FF2B5EF4-FFF2-40B4-BE49-F238E27FC236}">
                  <a16:creationId xmlns:a16="http://schemas.microsoft.com/office/drawing/2014/main" id="{C03D0F36-E0CF-4754-8DF8-C0FFB5E4F5DD}"/>
                </a:ext>
              </a:extLst>
            </p:cNvPr>
            <p:cNvSpPr/>
            <p:nvPr/>
          </p:nvSpPr>
          <p:spPr>
            <a:xfrm rot="10800000">
              <a:off x="0" y="-1"/>
              <a:ext cx="12192000" cy="4017868"/>
            </a:xfrm>
            <a:prstGeom prst="flowChartManualInput">
              <a:avLst/>
            </a:prstGeom>
            <a:solidFill>
              <a:srgbClr val="2C6D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F2AC792-4E2F-4E1E-96B4-3377DFA803A3}"/>
                </a:ext>
              </a:extLst>
            </p:cNvPr>
            <p:cNvCxnSpPr/>
            <p:nvPr/>
          </p:nvCxnSpPr>
          <p:spPr>
            <a:xfrm flipH="1">
              <a:off x="-2" y="3174616"/>
              <a:ext cx="12192002" cy="843254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2E1FD"/>
                  </a:gs>
                  <a:gs pos="59000">
                    <a:srgbClr val="47A3F8"/>
                  </a:gs>
                  <a:gs pos="100000">
                    <a:srgbClr val="B2E1FD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914BDCC-9440-441E-91BE-C51DB3ADDD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199" y="1317084"/>
            <a:ext cx="10656000" cy="50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0E6FC-AA1F-4ADD-9DBB-9D4BD45E5394}"/>
              </a:ext>
            </a:extLst>
          </p:cNvPr>
          <p:cNvSpPr txBox="1"/>
          <p:nvPr userDrawn="1"/>
        </p:nvSpPr>
        <p:spPr>
          <a:xfrm>
            <a:off x="1440000" y="57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기획의도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EC0FB0-1C36-400A-8556-9C28BEE18C7A}"/>
              </a:ext>
            </a:extLst>
          </p:cNvPr>
          <p:cNvSpPr txBox="1"/>
          <p:nvPr userDrawn="1"/>
        </p:nvSpPr>
        <p:spPr>
          <a:xfrm>
            <a:off x="4345872" y="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582A5"/>
                </a:solidFill>
              </a:rPr>
              <a:t>분석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730F7BD-CA79-4262-8230-158950281724}"/>
              </a:ext>
            </a:extLst>
          </p:cNvPr>
          <p:cNvSpPr/>
          <p:nvPr userDrawn="1"/>
        </p:nvSpPr>
        <p:spPr>
          <a:xfrm rot="5400000">
            <a:off x="1361036" y="185054"/>
            <a:ext cx="118460" cy="114304"/>
          </a:xfrm>
          <a:prstGeom prst="triangl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4108DD-C8A6-4EB4-A4F2-47EB92499F0E}"/>
              </a:ext>
            </a:extLst>
          </p:cNvPr>
          <p:cNvSpPr txBox="1"/>
          <p:nvPr userDrawn="1"/>
        </p:nvSpPr>
        <p:spPr>
          <a:xfrm>
            <a:off x="3186000" y="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582A5"/>
                </a:solidFill>
              </a:rPr>
              <a:t>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9AFCDF-AB2E-4D52-9E5B-549A6F16E034}"/>
              </a:ext>
            </a:extLst>
          </p:cNvPr>
          <p:cNvSpPr/>
          <p:nvPr userDrawn="1"/>
        </p:nvSpPr>
        <p:spPr>
          <a:xfrm>
            <a:off x="-2" y="-1"/>
            <a:ext cx="914400" cy="5148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55D0ADA-3EFE-4E5F-BC8F-A88902D9EC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915985" cy="5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1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086" y="534262"/>
            <a:ext cx="10515600" cy="5172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32276" y="1317083"/>
            <a:ext cx="5040000" cy="50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906A24-E4EE-4C82-96F6-E2473736932C}"/>
              </a:ext>
            </a:extLst>
          </p:cNvPr>
          <p:cNvGrpSpPr/>
          <p:nvPr userDrawn="1"/>
        </p:nvGrpSpPr>
        <p:grpSpPr>
          <a:xfrm>
            <a:off x="914398" y="-1"/>
            <a:ext cx="11277602" cy="517236"/>
            <a:chOff x="-2" y="-1"/>
            <a:chExt cx="12192002" cy="4017871"/>
          </a:xfrm>
          <a:effectLst/>
        </p:grpSpPr>
        <p:sp>
          <p:nvSpPr>
            <p:cNvPr id="14" name="순서도: 수동 입력 13">
              <a:extLst>
                <a:ext uri="{FF2B5EF4-FFF2-40B4-BE49-F238E27FC236}">
                  <a16:creationId xmlns:a16="http://schemas.microsoft.com/office/drawing/2014/main" id="{C03D0F36-E0CF-4754-8DF8-C0FFB5E4F5DD}"/>
                </a:ext>
              </a:extLst>
            </p:cNvPr>
            <p:cNvSpPr/>
            <p:nvPr/>
          </p:nvSpPr>
          <p:spPr>
            <a:xfrm rot="10800000">
              <a:off x="0" y="-1"/>
              <a:ext cx="12192000" cy="4017868"/>
            </a:xfrm>
            <a:prstGeom prst="flowChartManualInput">
              <a:avLst/>
            </a:prstGeom>
            <a:solidFill>
              <a:srgbClr val="2C6D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F2AC792-4E2F-4E1E-96B4-3377DFA803A3}"/>
                </a:ext>
              </a:extLst>
            </p:cNvPr>
            <p:cNvCxnSpPr/>
            <p:nvPr/>
          </p:nvCxnSpPr>
          <p:spPr>
            <a:xfrm flipH="1">
              <a:off x="-2" y="3174616"/>
              <a:ext cx="12192002" cy="843254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2E1FD"/>
                  </a:gs>
                  <a:gs pos="59000">
                    <a:srgbClr val="47A3F8"/>
                  </a:gs>
                  <a:gs pos="100000">
                    <a:srgbClr val="B2E1FD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914BDCC-9440-441E-91BE-C51DB3ADDD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199" y="1317084"/>
            <a:ext cx="5040000" cy="50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0E6FC-AA1F-4ADD-9DBB-9D4BD45E5394}"/>
              </a:ext>
            </a:extLst>
          </p:cNvPr>
          <p:cNvSpPr txBox="1"/>
          <p:nvPr userDrawn="1"/>
        </p:nvSpPr>
        <p:spPr>
          <a:xfrm>
            <a:off x="1440000" y="57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582A5"/>
                </a:solidFill>
              </a:rPr>
              <a:t>기획의도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6484B9-9793-4A36-8807-F41C92D0C42B}"/>
              </a:ext>
            </a:extLst>
          </p:cNvPr>
          <p:cNvSpPr txBox="1"/>
          <p:nvPr userDrawn="1"/>
        </p:nvSpPr>
        <p:spPr>
          <a:xfrm>
            <a:off x="3184925" y="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DE999-2DD3-4AE1-96D4-41AEADEDE0C0}"/>
              </a:ext>
            </a:extLst>
          </p:cNvPr>
          <p:cNvSpPr txBox="1"/>
          <p:nvPr userDrawn="1"/>
        </p:nvSpPr>
        <p:spPr>
          <a:xfrm>
            <a:off x="4345872" y="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582A5"/>
                </a:solidFill>
              </a:rPr>
              <a:t>분석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715E5354-42DA-436D-B1C1-BD1C5102BFC6}"/>
              </a:ext>
            </a:extLst>
          </p:cNvPr>
          <p:cNvSpPr/>
          <p:nvPr userDrawn="1"/>
        </p:nvSpPr>
        <p:spPr>
          <a:xfrm rot="5400000">
            <a:off x="3125694" y="185054"/>
            <a:ext cx="118460" cy="114304"/>
          </a:xfrm>
          <a:prstGeom prst="triangl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053494-6553-46B7-AA9B-16E60E446606}"/>
              </a:ext>
            </a:extLst>
          </p:cNvPr>
          <p:cNvSpPr/>
          <p:nvPr userDrawn="1"/>
        </p:nvSpPr>
        <p:spPr>
          <a:xfrm>
            <a:off x="-2" y="-1"/>
            <a:ext cx="914400" cy="5148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55D0ADA-3EFE-4E5F-BC8F-A88902D9EC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914400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5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086" y="534262"/>
            <a:ext cx="10515600" cy="5172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32276" y="1317083"/>
            <a:ext cx="5040000" cy="50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906A24-E4EE-4C82-96F6-E2473736932C}"/>
              </a:ext>
            </a:extLst>
          </p:cNvPr>
          <p:cNvGrpSpPr/>
          <p:nvPr userDrawn="1"/>
        </p:nvGrpSpPr>
        <p:grpSpPr>
          <a:xfrm>
            <a:off x="914398" y="-1"/>
            <a:ext cx="11277602" cy="517236"/>
            <a:chOff x="-2" y="-1"/>
            <a:chExt cx="12192002" cy="4017871"/>
          </a:xfrm>
          <a:effectLst/>
        </p:grpSpPr>
        <p:sp>
          <p:nvSpPr>
            <p:cNvPr id="14" name="순서도: 수동 입력 13">
              <a:extLst>
                <a:ext uri="{FF2B5EF4-FFF2-40B4-BE49-F238E27FC236}">
                  <a16:creationId xmlns:a16="http://schemas.microsoft.com/office/drawing/2014/main" id="{C03D0F36-E0CF-4754-8DF8-C0FFB5E4F5DD}"/>
                </a:ext>
              </a:extLst>
            </p:cNvPr>
            <p:cNvSpPr/>
            <p:nvPr/>
          </p:nvSpPr>
          <p:spPr>
            <a:xfrm rot="10800000">
              <a:off x="0" y="-1"/>
              <a:ext cx="12192000" cy="4017868"/>
            </a:xfrm>
            <a:prstGeom prst="flowChartManualInput">
              <a:avLst/>
            </a:prstGeom>
            <a:solidFill>
              <a:srgbClr val="2C6D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F2AC792-4E2F-4E1E-96B4-3377DFA803A3}"/>
                </a:ext>
              </a:extLst>
            </p:cNvPr>
            <p:cNvCxnSpPr/>
            <p:nvPr/>
          </p:nvCxnSpPr>
          <p:spPr>
            <a:xfrm flipH="1">
              <a:off x="-2" y="3174616"/>
              <a:ext cx="12192002" cy="843254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2E1FD"/>
                  </a:gs>
                  <a:gs pos="59000">
                    <a:srgbClr val="47A3F8"/>
                  </a:gs>
                  <a:gs pos="100000">
                    <a:srgbClr val="B2E1FD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914BDCC-9440-441E-91BE-C51DB3ADDD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199" y="1317084"/>
            <a:ext cx="5040000" cy="50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EC0FB0-1C36-400A-8556-9C28BEE18C7A}"/>
              </a:ext>
            </a:extLst>
          </p:cNvPr>
          <p:cNvSpPr txBox="1"/>
          <p:nvPr userDrawn="1"/>
        </p:nvSpPr>
        <p:spPr>
          <a:xfrm>
            <a:off x="4345872" y="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6C0D0E-193E-4383-99E7-5F5906360443}"/>
              </a:ext>
            </a:extLst>
          </p:cNvPr>
          <p:cNvSpPr txBox="1"/>
          <p:nvPr userDrawn="1"/>
        </p:nvSpPr>
        <p:spPr>
          <a:xfrm>
            <a:off x="3186000" y="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582A5"/>
                </a:solidFill>
              </a:rPr>
              <a:t>개요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6F47713D-35D7-4E54-BD9E-B406089FB0FE}"/>
              </a:ext>
            </a:extLst>
          </p:cNvPr>
          <p:cNvSpPr/>
          <p:nvPr userDrawn="1"/>
        </p:nvSpPr>
        <p:spPr>
          <a:xfrm rot="5400000">
            <a:off x="4259202" y="185054"/>
            <a:ext cx="118460" cy="114304"/>
          </a:xfrm>
          <a:prstGeom prst="triangle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14975-5F0B-4691-BFF2-5B67A6D8CA3E}"/>
              </a:ext>
            </a:extLst>
          </p:cNvPr>
          <p:cNvSpPr txBox="1"/>
          <p:nvPr userDrawn="1"/>
        </p:nvSpPr>
        <p:spPr>
          <a:xfrm>
            <a:off x="1440000" y="57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582A5"/>
                </a:solidFill>
              </a:rPr>
              <a:t>기획의도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086B1C-8D4B-4F7C-8C80-D69CAF98D9DD}"/>
              </a:ext>
            </a:extLst>
          </p:cNvPr>
          <p:cNvSpPr/>
          <p:nvPr userDrawn="1"/>
        </p:nvSpPr>
        <p:spPr>
          <a:xfrm>
            <a:off x="-2" y="-1"/>
            <a:ext cx="914400" cy="5148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55D0ADA-3EFE-4E5F-BC8F-A88902D9EC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914400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1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086" y="534262"/>
            <a:ext cx="10515600" cy="5172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32276" y="1317083"/>
            <a:ext cx="5040000" cy="50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906A24-E4EE-4C82-96F6-E2473736932C}"/>
              </a:ext>
            </a:extLst>
          </p:cNvPr>
          <p:cNvGrpSpPr/>
          <p:nvPr userDrawn="1"/>
        </p:nvGrpSpPr>
        <p:grpSpPr>
          <a:xfrm>
            <a:off x="-2" y="-1"/>
            <a:ext cx="12192002" cy="517236"/>
            <a:chOff x="-2" y="-1"/>
            <a:chExt cx="12192002" cy="4017871"/>
          </a:xfrm>
          <a:effectLst/>
        </p:grpSpPr>
        <p:sp>
          <p:nvSpPr>
            <p:cNvPr id="14" name="순서도: 수동 입력 13">
              <a:extLst>
                <a:ext uri="{FF2B5EF4-FFF2-40B4-BE49-F238E27FC236}">
                  <a16:creationId xmlns:a16="http://schemas.microsoft.com/office/drawing/2014/main" id="{C03D0F36-E0CF-4754-8DF8-C0FFB5E4F5DD}"/>
                </a:ext>
              </a:extLst>
            </p:cNvPr>
            <p:cNvSpPr/>
            <p:nvPr/>
          </p:nvSpPr>
          <p:spPr>
            <a:xfrm rot="10800000">
              <a:off x="0" y="-1"/>
              <a:ext cx="12192000" cy="4017868"/>
            </a:xfrm>
            <a:prstGeom prst="flowChartManualInput">
              <a:avLst/>
            </a:prstGeom>
            <a:solidFill>
              <a:srgbClr val="2C6D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F2AC792-4E2F-4E1E-96B4-3377DFA803A3}"/>
                </a:ext>
              </a:extLst>
            </p:cNvPr>
            <p:cNvCxnSpPr/>
            <p:nvPr/>
          </p:nvCxnSpPr>
          <p:spPr>
            <a:xfrm flipH="1">
              <a:off x="-2" y="3174616"/>
              <a:ext cx="12192002" cy="843254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2E1FD"/>
                  </a:gs>
                  <a:gs pos="59000">
                    <a:srgbClr val="47A3F8"/>
                  </a:gs>
                  <a:gs pos="100000">
                    <a:srgbClr val="B2E1FD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914BDCC-9440-441E-91BE-C51DB3ADDD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199" y="1317084"/>
            <a:ext cx="5040000" cy="50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53A4B7-FDE1-44F3-9E19-0DC1D6AAE587}"/>
              </a:ext>
            </a:extLst>
          </p:cNvPr>
          <p:cNvGrpSpPr/>
          <p:nvPr userDrawn="1"/>
        </p:nvGrpSpPr>
        <p:grpSpPr>
          <a:xfrm>
            <a:off x="-2" y="-18000"/>
            <a:ext cx="12240000" cy="6876000"/>
            <a:chOff x="-2" y="-18000"/>
            <a:chExt cx="12240000" cy="6876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617D6CB-1DBE-431F-A354-0C0408F4ED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" y="1278983"/>
              <a:ext cx="122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66FC86D-88C7-405F-AA21-80F3EDE625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" y="6357083"/>
              <a:ext cx="122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875CD67-6620-4FC5-A252-94FFF7DE46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" y="1064200"/>
              <a:ext cx="122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B8A0F34-AD1C-4F6E-950B-226C88BFF30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2658000" y="3420000"/>
              <a:ext cx="68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A45B0D8-AEF9-479A-B63D-3F95A328048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-2739501" y="3420000"/>
              <a:ext cx="68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8E23F8D-2E74-4CCB-962E-4A0931D894A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8144513" y="3420000"/>
              <a:ext cx="68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55D0ADA-3EFE-4E5F-BC8F-A88902D9EC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" y="10523"/>
            <a:ext cx="1120776" cy="6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7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6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3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92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01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24FC1-849F-4445-8081-CE7E2B2CE8D2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F055-8291-4ABF-9CFB-278AF9B85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9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5" r:id="rId3"/>
    <p:sldLayoutId id="2147483686" r:id="rId4"/>
    <p:sldLayoutId id="214748368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7FD4A8-2897-4BB5-BEDF-4FF65383AF92}"/>
              </a:ext>
            </a:extLst>
          </p:cNvPr>
          <p:cNvSpPr/>
          <p:nvPr/>
        </p:nvSpPr>
        <p:spPr>
          <a:xfrm>
            <a:off x="1756586" y="1863636"/>
            <a:ext cx="8678828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B2E1F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컨텐츠 밸런스를 위한 레벨디자인 분석</a:t>
            </a:r>
            <a:endParaRPr kumimoji="0" lang="ko-KR" altLang="en-US" sz="1200" b="0" u="none" strike="noStrike" kern="1200" cap="none" spc="0" normalizeH="0" baseline="0" noProof="0" dirty="0">
              <a:ln>
                <a:noFill/>
              </a:ln>
              <a:solidFill>
                <a:srgbClr val="B2E1F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10C0F-4872-4D87-A88F-E3D58EF1DADE}"/>
              </a:ext>
            </a:extLst>
          </p:cNvPr>
          <p:cNvSpPr txBox="1"/>
          <p:nvPr/>
        </p:nvSpPr>
        <p:spPr>
          <a:xfrm>
            <a:off x="11417231" y="6422199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28</a:t>
            </a:r>
            <a:r>
              <a:rPr lang="ko-KR" altLang="en-US" sz="1000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58864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B77ED-47A7-4244-8E5C-A9AA02C7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C646DF54-1BC0-4A7D-AB18-2230FA341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399279"/>
              </p:ext>
            </p:extLst>
          </p:nvPr>
        </p:nvGraphicFramePr>
        <p:xfrm>
          <a:off x="6161212" y="1317625"/>
          <a:ext cx="5319701" cy="18621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790">
                  <a:extLst>
                    <a:ext uri="{9D8B030D-6E8A-4147-A177-3AD203B41FA5}">
                      <a16:colId xmlns:a16="http://schemas.microsoft.com/office/drawing/2014/main" val="3274088601"/>
                    </a:ext>
                  </a:extLst>
                </a:gridCol>
                <a:gridCol w="4068000">
                  <a:extLst>
                    <a:ext uri="{9D8B030D-6E8A-4147-A177-3AD203B41FA5}">
                      <a16:colId xmlns:a16="http://schemas.microsoft.com/office/drawing/2014/main" val="1679371123"/>
                    </a:ext>
                  </a:extLst>
                </a:gridCol>
                <a:gridCol w="592911">
                  <a:extLst>
                    <a:ext uri="{9D8B030D-6E8A-4147-A177-3AD203B41FA5}">
                      <a16:colId xmlns:a16="http://schemas.microsoft.com/office/drawing/2014/main" val="4121633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종류</a:t>
                      </a: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수</a:t>
                      </a:r>
                    </a:p>
                  </a:txBody>
                  <a:tcPr marL="82349" marR="82349" marT="46800" marB="46800" anchor="ctr"/>
                </a:tc>
                <a:extLst>
                  <a:ext uri="{0D108BD9-81ED-4DB2-BD59-A6C34878D82A}">
                    <a16:rowId xmlns:a16="http://schemas.microsoft.com/office/drawing/2014/main" val="2162322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공격</a:t>
                      </a: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 유저를 지정하여 방해를 하게 되는 아이템</a:t>
                      </a: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82349" marR="82349" marT="46800" marB="46800" anchor="ctr"/>
                </a:tc>
                <a:extLst>
                  <a:ext uri="{0D108BD9-81ED-4DB2-BD59-A6C34878D82A}">
                    <a16:rowId xmlns:a16="http://schemas.microsoft.com/office/drawing/2014/main" val="23602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방어</a:t>
                      </a: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공격 아이템을 막는 아이템</a:t>
                      </a: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82349" marR="82349" marT="46800" marB="46800" anchor="ctr"/>
                </a:tc>
                <a:extLst>
                  <a:ext uri="{0D108BD9-81ED-4DB2-BD59-A6C34878D82A}">
                    <a16:rowId xmlns:a16="http://schemas.microsoft.com/office/drawing/2014/main" val="3774586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속업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이동 거리를 변형시켜주는 아이템</a:t>
                      </a: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82349" marR="82349" marT="46800" marB="46800" anchor="ctr"/>
                </a:tc>
                <a:extLst>
                  <a:ext uri="{0D108BD9-81ED-4DB2-BD59-A6C34878D82A}">
                    <a16:rowId xmlns:a16="http://schemas.microsoft.com/office/drawing/2014/main" val="184529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함정</a:t>
                      </a: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일정 영역에 위치하여 유저에게 적용되는 아이템</a:t>
                      </a:r>
                    </a:p>
                  </a:txBody>
                  <a:tcPr marL="82349" marR="82349" marT="46800" marB="468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82349" marR="82349" marT="46800" marB="46800" anchor="ctr"/>
                </a:tc>
                <a:extLst>
                  <a:ext uri="{0D108BD9-81ED-4DB2-BD59-A6C34878D82A}">
                    <a16:rowId xmlns:a16="http://schemas.microsoft.com/office/drawing/2014/main" val="3057457729"/>
                  </a:ext>
                </a:extLst>
              </a:tr>
            </a:tbl>
          </a:graphicData>
        </a:graphic>
      </p:graphicFrame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8A7C0E6-86F9-4702-9D35-94D67B8F1FB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199" y="3558898"/>
            <a:ext cx="10534080" cy="27981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dirty="0"/>
              <a:t>분석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다른 유저를 방해하는 아이템과 그것을 막는 아이템 그리고 속도를 바꾸는 아이템이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유저와 상호작용하는 아이템을 통해 유저간 경쟁을 하게 되고 이러한 경쟁요소는 다른 방해요소로 작용하게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간단한 조작으로 상대방을 방해 하거나 혹은 방해를 방어를 할 때 유저는 자신의 조작에 대한 재미를 가진다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3FEDAE-9CFC-45E6-9C16-4F7863F9C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68" y="1317625"/>
            <a:ext cx="1200318" cy="1981477"/>
          </a:xfrm>
          <a:prstGeom prst="rect">
            <a:avLst/>
          </a:prstGeom>
        </p:spPr>
      </p:pic>
      <p:pic>
        <p:nvPicPr>
          <p:cNvPr id="8" name="그림 7" descr="수영, 게임이(가) 표시된 사진&#10;&#10;자동 생성된 설명">
            <a:extLst>
              <a:ext uri="{FF2B5EF4-FFF2-40B4-BE49-F238E27FC236}">
                <a16:creationId xmlns:a16="http://schemas.microsoft.com/office/drawing/2014/main" id="{7D1E2762-4DC5-4272-B2BF-EF87B5008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7" y="1890731"/>
            <a:ext cx="3948057" cy="7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04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C59C2-AA59-40A6-9723-9463DA4D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행동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85257FD-F80F-4C1D-823C-FAB6F17DA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935132"/>
              </p:ext>
            </p:extLst>
          </p:nvPr>
        </p:nvGraphicFramePr>
        <p:xfrm>
          <a:off x="711086" y="3676725"/>
          <a:ext cx="10661385" cy="2638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4365">
                  <a:extLst>
                    <a:ext uri="{9D8B030D-6E8A-4147-A177-3AD203B41FA5}">
                      <a16:colId xmlns:a16="http://schemas.microsoft.com/office/drawing/2014/main" val="2925287519"/>
                    </a:ext>
                  </a:extLst>
                </a:gridCol>
                <a:gridCol w="4798510">
                  <a:extLst>
                    <a:ext uri="{9D8B030D-6E8A-4147-A177-3AD203B41FA5}">
                      <a16:colId xmlns:a16="http://schemas.microsoft.com/office/drawing/2014/main" val="1107839873"/>
                    </a:ext>
                  </a:extLst>
                </a:gridCol>
                <a:gridCol w="4798510">
                  <a:extLst>
                    <a:ext uri="{9D8B030D-6E8A-4147-A177-3AD203B41FA5}">
                      <a16:colId xmlns:a16="http://schemas.microsoft.com/office/drawing/2014/main" val="533852931"/>
                    </a:ext>
                  </a:extLst>
                </a:gridCol>
              </a:tblGrid>
              <a:tr h="4002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명칭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 경험</a:t>
                      </a:r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1685747443"/>
                  </a:ext>
                </a:extLst>
              </a:tr>
              <a:tr h="4002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대시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대시 게이지를 사용하여 좀 더 빠르게 달리게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일정 시간동안 빠르게 움직인다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1632311680"/>
                  </a:ext>
                </a:extLst>
              </a:tr>
              <a:tr h="1438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분노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맵에서</a:t>
                      </a:r>
                      <a:r>
                        <a:rPr lang="ko-KR" altLang="en-US" sz="1400" dirty="0"/>
                        <a:t> 추락하거나 아이템에 맞거나 장애물에 걸려서 넘어지게 되면 분노 게이지가 증가하고 대시 게이지와 분노 게이지가 가득 차게 되면 발동이 가능하다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분노 지속시간 동안 무적 상태가 되고 다른 유저를 방해 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분노를 이용하여 오브젝트의 효과를 회피하거나 다른 유저를 방해 하여 높은 순위에 가도록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1344647250"/>
                  </a:ext>
                </a:extLst>
              </a:tr>
              <a:tr h="4002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점프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상하로 이동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단 점프가 존재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오브젝트를 회피하거나 다른 유저를 밟음으로 방해를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2742429354"/>
                  </a:ext>
                </a:extLst>
              </a:tr>
            </a:tbl>
          </a:graphicData>
        </a:graphic>
      </p:graphicFrame>
      <p:pic>
        <p:nvPicPr>
          <p:cNvPr id="6" name="그림 5" descr="사진, 모니터, 측면, 앉아있는이(가) 표시된 사진&#10;&#10;자동 생성된 설명">
            <a:extLst>
              <a:ext uri="{FF2B5EF4-FFF2-40B4-BE49-F238E27FC236}">
                <a16:creationId xmlns:a16="http://schemas.microsoft.com/office/drawing/2014/main" id="{386BEDD2-67E8-4EE0-976B-518B757A59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r="1705"/>
          <a:stretch/>
        </p:blipFill>
        <p:spPr>
          <a:xfrm>
            <a:off x="1490404" y="1266414"/>
            <a:ext cx="3924829" cy="2353053"/>
          </a:xfrm>
          <a:prstGeom prst="rect">
            <a:avLst/>
          </a:prstGeom>
        </p:spPr>
      </p:pic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4965BD5B-8269-4012-900A-4A4A2B285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"/>
          <a:stretch/>
        </p:blipFill>
        <p:spPr>
          <a:xfrm>
            <a:off x="9395337" y="1277527"/>
            <a:ext cx="1692293" cy="1131073"/>
          </a:xfrm>
          <a:prstGeom prst="rect">
            <a:avLst/>
          </a:prstGeom>
        </p:spPr>
      </p:pic>
      <p:pic>
        <p:nvPicPr>
          <p:cNvPr id="8" name="그림 7" descr="물, 앉아있는, 디스플레이, 곰이(가) 표시된 사진&#10;&#10;자동 생성된 설명">
            <a:extLst>
              <a:ext uri="{FF2B5EF4-FFF2-40B4-BE49-F238E27FC236}">
                <a16:creationId xmlns:a16="http://schemas.microsoft.com/office/drawing/2014/main" id="{7DCBECA0-06A9-4EDF-A411-153491D8A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66" y="1277451"/>
            <a:ext cx="2838449" cy="2262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246E86-FE4C-4303-9001-A2ABA33595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/>
          <a:stretch/>
        </p:blipFill>
        <p:spPr>
          <a:xfrm>
            <a:off x="9395336" y="2408600"/>
            <a:ext cx="1692293" cy="1131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BEB103-11B7-49C6-BC68-FCF15C959922}"/>
              </a:ext>
            </a:extLst>
          </p:cNvPr>
          <p:cNvSpPr txBox="1"/>
          <p:nvPr/>
        </p:nvSpPr>
        <p:spPr>
          <a:xfrm>
            <a:off x="5485454" y="2185106"/>
            <a:ext cx="49244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대시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DFDEF-5727-41C5-98AE-E41A9A76979E}"/>
              </a:ext>
            </a:extLst>
          </p:cNvPr>
          <p:cNvSpPr txBox="1"/>
          <p:nvPr/>
        </p:nvSpPr>
        <p:spPr>
          <a:xfrm>
            <a:off x="11058666" y="2058212"/>
            <a:ext cx="492443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분노</a:t>
            </a:r>
          </a:p>
        </p:txBody>
      </p:sp>
    </p:spTree>
    <p:extLst>
      <p:ext uri="{BB962C8B-B14F-4D97-AF65-F5344CB8AC3E}">
        <p14:creationId xmlns:p14="http://schemas.microsoft.com/office/powerpoint/2010/main" val="367560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C59C2-AA59-40A6-9723-9463DA4D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행동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85257FD-F80F-4C1D-823C-FAB6F17DA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233434"/>
              </p:ext>
            </p:extLst>
          </p:nvPr>
        </p:nvGraphicFramePr>
        <p:xfrm>
          <a:off x="711086" y="3793469"/>
          <a:ext cx="10661385" cy="25302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4365">
                  <a:extLst>
                    <a:ext uri="{9D8B030D-6E8A-4147-A177-3AD203B41FA5}">
                      <a16:colId xmlns:a16="http://schemas.microsoft.com/office/drawing/2014/main" val="2925287519"/>
                    </a:ext>
                  </a:extLst>
                </a:gridCol>
                <a:gridCol w="4798510">
                  <a:extLst>
                    <a:ext uri="{9D8B030D-6E8A-4147-A177-3AD203B41FA5}">
                      <a16:colId xmlns:a16="http://schemas.microsoft.com/office/drawing/2014/main" val="1107839873"/>
                    </a:ext>
                  </a:extLst>
                </a:gridCol>
                <a:gridCol w="4798510">
                  <a:extLst>
                    <a:ext uri="{9D8B030D-6E8A-4147-A177-3AD203B41FA5}">
                      <a16:colId xmlns:a16="http://schemas.microsoft.com/office/drawing/2014/main" val="5338529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명칭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 경험</a:t>
                      </a:r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168574744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고속낙하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높은 곳에서 떨어질 때 사용하는 기능으로 좀 더 빠르게 내려가게 한다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 조작을 통해 낙하속도를 조절하여 더욱 빠르게 진행이 가능하게 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착지 대시와 연계되어 유저조작 집중도를 높이게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242261529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착지 대시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고속낙하를 하거나 높은 곳에서 떨어 질 때 타이밍에 맞게 버튼을 누르게 되면 빠른 속도로 시작하게 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타이밍을 맞추지 못할 경우 출발시간이 증가하게 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유저의 조작에 따라 출발 속도가 변하게 되어 유저의 조작 집중도를 높인다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2500533317"/>
                  </a:ext>
                </a:extLst>
              </a:tr>
            </a:tbl>
          </a:graphicData>
        </a:graphic>
      </p:graphicFrame>
      <p:pic>
        <p:nvPicPr>
          <p:cNvPr id="6" name="그림 5" descr="스크린샷, 모니터, 파란색, 측면이(가) 표시된 사진&#10;&#10;자동 생성된 설명">
            <a:extLst>
              <a:ext uri="{FF2B5EF4-FFF2-40B4-BE49-F238E27FC236}">
                <a16:creationId xmlns:a16="http://schemas.microsoft.com/office/drawing/2014/main" id="{83D9A35C-529D-4375-93AA-9D69E1FD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r="597"/>
          <a:stretch/>
        </p:blipFill>
        <p:spPr>
          <a:xfrm>
            <a:off x="1514107" y="1298790"/>
            <a:ext cx="3931027" cy="2340000"/>
          </a:xfrm>
          <a:prstGeom prst="rect">
            <a:avLst/>
          </a:prstGeom>
        </p:spPr>
      </p:pic>
      <p:pic>
        <p:nvPicPr>
          <p:cNvPr id="14" name="그림 13" descr="법원, 우산, 게임, 물이(가) 표시된 사진&#10;&#10;자동 생성된 설명">
            <a:extLst>
              <a:ext uri="{FF2B5EF4-FFF2-40B4-BE49-F238E27FC236}">
                <a16:creationId xmlns:a16="http://schemas.microsoft.com/office/drawing/2014/main" id="{91BF2C7E-F41B-47CB-8C4D-396B13751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03" y="1298790"/>
            <a:ext cx="4434403" cy="23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F4397E-9E39-4596-9506-9F340C046E42}"/>
              </a:ext>
            </a:extLst>
          </p:cNvPr>
          <p:cNvSpPr txBox="1"/>
          <p:nvPr/>
        </p:nvSpPr>
        <p:spPr>
          <a:xfrm>
            <a:off x="5456917" y="2163482"/>
            <a:ext cx="492443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고속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낙하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9AA57F-6D76-4DF3-B1A0-C48B745C4F14}"/>
              </a:ext>
            </a:extLst>
          </p:cNvPr>
          <p:cNvSpPr txBox="1"/>
          <p:nvPr/>
        </p:nvSpPr>
        <p:spPr>
          <a:xfrm>
            <a:off x="10902506" y="2163482"/>
            <a:ext cx="492443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착지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대시</a:t>
            </a:r>
          </a:p>
        </p:txBody>
      </p:sp>
    </p:spTree>
    <p:extLst>
      <p:ext uri="{BB962C8B-B14F-4D97-AF65-F5344CB8AC3E}">
        <p14:creationId xmlns:p14="http://schemas.microsoft.com/office/powerpoint/2010/main" val="13669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9187A-1594-49CB-9CB1-D207C98C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행동</a:t>
            </a:r>
          </a:p>
        </p:txBody>
      </p:sp>
      <p:pic>
        <p:nvPicPr>
          <p:cNvPr id="10" name="그림 9" descr="물, 앉아있는, 노란색, 테이블이(가) 표시된 사진&#10;&#10;자동 생성된 설명">
            <a:extLst>
              <a:ext uri="{FF2B5EF4-FFF2-40B4-BE49-F238E27FC236}">
                <a16:creationId xmlns:a16="http://schemas.microsoft.com/office/drawing/2014/main" id="{0790E592-2006-4497-84A0-3D550FF31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70" y="1672686"/>
            <a:ext cx="4221292" cy="1836000"/>
          </a:xfrm>
          <a:prstGeom prst="rect">
            <a:avLst/>
          </a:prstGeom>
        </p:spPr>
      </p:pic>
      <p:pic>
        <p:nvPicPr>
          <p:cNvPr id="14" name="그림 13" descr="쥐고있는, 남자, 표지판, 사람들이(가) 표시된 사진&#10;&#10;자동 생성된 설명">
            <a:extLst>
              <a:ext uri="{FF2B5EF4-FFF2-40B4-BE49-F238E27FC236}">
                <a16:creationId xmlns:a16="http://schemas.microsoft.com/office/drawing/2014/main" id="{49392535-8E5C-48FC-A39C-3FA3C1693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93" y="1672686"/>
            <a:ext cx="3827493" cy="1836000"/>
          </a:xfrm>
          <a:prstGeom prst="rect">
            <a:avLst/>
          </a:prstGeom>
        </p:spPr>
      </p:pic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965B0BDB-6033-4EC4-8810-66324AF32D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493281"/>
              </p:ext>
            </p:extLst>
          </p:nvPr>
        </p:nvGraphicFramePr>
        <p:xfrm>
          <a:off x="711086" y="4085734"/>
          <a:ext cx="10697453" cy="2242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027">
                  <a:extLst>
                    <a:ext uri="{9D8B030D-6E8A-4147-A177-3AD203B41FA5}">
                      <a16:colId xmlns:a16="http://schemas.microsoft.com/office/drawing/2014/main" val="1463419252"/>
                    </a:ext>
                  </a:extLst>
                </a:gridCol>
                <a:gridCol w="4779713">
                  <a:extLst>
                    <a:ext uri="{9D8B030D-6E8A-4147-A177-3AD203B41FA5}">
                      <a16:colId xmlns:a16="http://schemas.microsoft.com/office/drawing/2014/main" val="1211050835"/>
                    </a:ext>
                  </a:extLst>
                </a:gridCol>
                <a:gridCol w="4779713">
                  <a:extLst>
                    <a:ext uri="{9D8B030D-6E8A-4147-A177-3AD203B41FA5}">
                      <a16:colId xmlns:a16="http://schemas.microsoft.com/office/drawing/2014/main" val="2154822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명칭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 경험</a:t>
                      </a:r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171868622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수영</a:t>
                      </a:r>
                    </a:p>
                  </a:txBody>
                  <a:tcPr marL="21600" marR="216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캐릭터가 물 트랙에 들어 가면 변경된다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점프가 불가능하다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제한된 조작으로 다른 플레이 경험을 제공한다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43685672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스키</a:t>
                      </a:r>
                    </a:p>
                  </a:txBody>
                  <a:tcPr marL="21600" marR="216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캐릭터가 눈 트랙에 들어가 면 변경된다</a:t>
                      </a:r>
                      <a:r>
                        <a:rPr lang="en-US" altLang="ko-KR" sz="1400" dirty="0"/>
                        <a:t>. 2</a:t>
                      </a:r>
                      <a:r>
                        <a:rPr lang="ko-KR" altLang="en-US" sz="1400" dirty="0"/>
                        <a:t>단 점프가 불가능하다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243683578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밟기</a:t>
                      </a:r>
                    </a:p>
                  </a:txBody>
                  <a:tcPr marL="21600" marR="21600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점프를 이용하여 다른 유저를 밟는다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밟힌 유저는 스턴 상태가 되어 조작을 할 수 없게 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다른 유저가 점프를 했을 때 피하도록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1558" marR="21558" anchor="ctr"/>
                </a:tc>
                <a:extLst>
                  <a:ext uri="{0D108BD9-81ED-4DB2-BD59-A6C34878D82A}">
                    <a16:rowId xmlns:a16="http://schemas.microsoft.com/office/drawing/2014/main" val="403767009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CCAD1CE-41C6-4EA2-B5FF-459911453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116" y="1672686"/>
            <a:ext cx="2195214" cy="183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9E4C9-EB51-4567-ACA7-6EEFF29E8573}"/>
              </a:ext>
            </a:extLst>
          </p:cNvPr>
          <p:cNvSpPr txBox="1"/>
          <p:nvPr/>
        </p:nvSpPr>
        <p:spPr>
          <a:xfrm>
            <a:off x="2637094" y="35984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7E2AF-C7AC-43BA-87D9-7E003F19D257}"/>
              </a:ext>
            </a:extLst>
          </p:cNvPr>
          <p:cNvSpPr txBox="1"/>
          <p:nvPr/>
        </p:nvSpPr>
        <p:spPr>
          <a:xfrm>
            <a:off x="6862817" y="35984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9D159-122A-4768-8F46-7345BF24684F}"/>
              </a:ext>
            </a:extLst>
          </p:cNvPr>
          <p:cNvSpPr txBox="1"/>
          <p:nvPr/>
        </p:nvSpPr>
        <p:spPr>
          <a:xfrm>
            <a:off x="10075501" y="35984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밟기</a:t>
            </a:r>
          </a:p>
        </p:txBody>
      </p:sp>
    </p:spTree>
    <p:extLst>
      <p:ext uri="{BB962C8B-B14F-4D97-AF65-F5344CB8AC3E}">
        <p14:creationId xmlns:p14="http://schemas.microsoft.com/office/powerpoint/2010/main" val="223870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74C45-C86D-498F-B89C-7A12949C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작성의도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F4DAD5-27AD-4FAB-A563-6C9546BB48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테일즈 </a:t>
            </a:r>
            <a:r>
              <a:rPr lang="ko-KR" altLang="en-US" dirty="0" err="1"/>
              <a:t>런너</a:t>
            </a:r>
            <a:r>
              <a:rPr lang="ko-KR" altLang="en-US" dirty="0"/>
              <a:t> 레벨디자인에 사용되는 요소를 분석한다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테일즈 </a:t>
            </a:r>
            <a:r>
              <a:rPr lang="ko-KR" altLang="en-US" dirty="0" err="1"/>
              <a:t>런너</a:t>
            </a:r>
            <a:r>
              <a:rPr lang="ko-KR" altLang="en-US" dirty="0"/>
              <a:t> 레벨디자인 분석을 통해 신규 컨텐츠에 적용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</a:t>
            </a:r>
            <a:r>
              <a:rPr lang="ko-KR" altLang="en-US" dirty="0" err="1"/>
              <a:t>맵을</a:t>
            </a:r>
            <a:r>
              <a:rPr lang="ko-KR" altLang="en-US" dirty="0"/>
              <a:t> 조사하여 새로운 </a:t>
            </a:r>
            <a:r>
              <a:rPr lang="ko-KR" altLang="en-US" dirty="0" err="1"/>
              <a:t>맵의</a:t>
            </a:r>
            <a:r>
              <a:rPr lang="ko-KR" altLang="en-US" dirty="0"/>
              <a:t> 형태</a:t>
            </a:r>
            <a:r>
              <a:rPr lang="en-US" altLang="ko-KR" dirty="0"/>
              <a:t>, </a:t>
            </a:r>
            <a:r>
              <a:rPr lang="ko-KR" altLang="en-US" dirty="0"/>
              <a:t>난이도 기획에 도움을 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콘텐츠와 유저의 상관관계를 통해 새로운 콘텐츠의 레벨 디자인을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53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DC27A-7B4D-42F3-A976-05CA5C0A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571BBAA-A537-4D49-B5CE-C70DBFB8A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2582846"/>
              </p:ext>
            </p:extLst>
          </p:nvPr>
        </p:nvGraphicFramePr>
        <p:xfrm>
          <a:off x="6332538" y="1317625"/>
          <a:ext cx="5039559" cy="264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917">
                  <a:extLst>
                    <a:ext uri="{9D8B030D-6E8A-4147-A177-3AD203B41FA5}">
                      <a16:colId xmlns:a16="http://schemas.microsoft.com/office/drawing/2014/main" val="1572078601"/>
                    </a:ext>
                  </a:extLst>
                </a:gridCol>
                <a:gridCol w="4094642">
                  <a:extLst>
                    <a:ext uri="{9D8B030D-6E8A-4147-A177-3AD203B41FA5}">
                      <a16:colId xmlns:a16="http://schemas.microsoft.com/office/drawing/2014/main" val="1654186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게임명</a:t>
                      </a:r>
                      <a:endParaRPr lang="ko-KR" altLang="en-US" sz="1400" dirty="0"/>
                    </a:p>
                  </a:txBody>
                  <a:tcPr marL="88892" marR="888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테일즈 </a:t>
                      </a:r>
                      <a:r>
                        <a:rPr lang="ko-KR" altLang="en-US" sz="1400" dirty="0" err="1"/>
                        <a:t>런너</a:t>
                      </a:r>
                      <a:endParaRPr lang="ko-KR" altLang="en-US" sz="1400" dirty="0"/>
                    </a:p>
                  </a:txBody>
                  <a:tcPr marL="88892" marR="88892"/>
                </a:tc>
                <a:extLst>
                  <a:ext uri="{0D108BD9-81ED-4DB2-BD59-A6C34878D82A}">
                    <a16:rowId xmlns:a16="http://schemas.microsoft.com/office/drawing/2014/main" val="1198417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장르</a:t>
                      </a:r>
                    </a:p>
                  </a:txBody>
                  <a:tcPr marL="88892" marR="888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액션 레이싱 게임</a:t>
                      </a:r>
                    </a:p>
                  </a:txBody>
                  <a:tcPr marL="88892" marR="88892"/>
                </a:tc>
                <a:extLst>
                  <a:ext uri="{0D108BD9-81ED-4DB2-BD59-A6C34878D82A}">
                    <a16:rowId xmlns:a16="http://schemas.microsoft.com/office/drawing/2014/main" val="312931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소재</a:t>
                      </a:r>
                    </a:p>
                  </a:txBody>
                  <a:tcPr marL="88892" marR="888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동화 </a:t>
                      </a:r>
                    </a:p>
                  </a:txBody>
                  <a:tcPr marL="88892" marR="88892"/>
                </a:tc>
                <a:extLst>
                  <a:ext uri="{0D108BD9-81ED-4DB2-BD59-A6C34878D82A}">
                    <a16:rowId xmlns:a16="http://schemas.microsoft.com/office/drawing/2014/main" val="405150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컨텐츠</a:t>
                      </a:r>
                    </a:p>
                  </a:txBody>
                  <a:tcPr marL="88892" marR="888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개인전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팀전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이어달리기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서바이벌</a:t>
                      </a:r>
                    </a:p>
                  </a:txBody>
                  <a:tcPr marL="88892" marR="88892"/>
                </a:tc>
                <a:extLst>
                  <a:ext uri="{0D108BD9-81ED-4DB2-BD59-A6C34878D82A}">
                    <a16:rowId xmlns:a16="http://schemas.microsoft.com/office/drawing/2014/main" val="90227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소개</a:t>
                      </a:r>
                    </a:p>
                  </a:txBody>
                  <a:tcPr marL="88892" marR="888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/>
                        </a:rPr>
                        <a:t>달리기를 메인으로 </a:t>
                      </a:r>
                      <a:r>
                        <a:rPr lang="ko-KR" altLang="ko-KR" sz="1400" dirty="0">
                          <a:effectLst/>
                        </a:rPr>
                        <a:t>여러 가지 동화 세계의 이야기를 게임의 </a:t>
                      </a:r>
                      <a:r>
                        <a:rPr lang="ko-KR" altLang="ko-KR" sz="1400" dirty="0" err="1">
                          <a:effectLst/>
                        </a:rPr>
                        <a:t>맵에</a:t>
                      </a:r>
                      <a:r>
                        <a:rPr lang="ko-KR" altLang="ko-KR" sz="1400" dirty="0">
                          <a:effectLst/>
                        </a:rPr>
                        <a:t> 담았다.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latinLnBrk="1"/>
                      <a:r>
                        <a:rPr lang="ko-KR" altLang="en-US" sz="1400" dirty="0" err="1">
                          <a:effectLst/>
                        </a:rPr>
                        <a:t>맵은</a:t>
                      </a:r>
                      <a:r>
                        <a:rPr lang="ko-KR" altLang="en-US" sz="1400" dirty="0">
                          <a:effectLst/>
                        </a:rPr>
                        <a:t> 플레이 방식에 따라 </a:t>
                      </a:r>
                      <a:r>
                        <a:rPr lang="ko-KR" altLang="en-US" sz="1400" dirty="0" err="1">
                          <a:effectLst/>
                        </a:rPr>
                        <a:t>동화맵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트레이닝 맵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서바이벌 맵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닥터 헬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협동 맵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 err="1">
                          <a:effectLst/>
                        </a:rPr>
                        <a:t>동물레이싱으로</a:t>
                      </a:r>
                      <a:r>
                        <a:rPr lang="ko-KR" altLang="en-US" sz="1400" dirty="0">
                          <a:effectLst/>
                        </a:rPr>
                        <a:t> 나눈다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</a:p>
                  </a:txBody>
                  <a:tcPr marL="88892" marR="88892"/>
                </a:tc>
                <a:extLst>
                  <a:ext uri="{0D108BD9-81ED-4DB2-BD59-A6C34878D82A}">
                    <a16:rowId xmlns:a16="http://schemas.microsoft.com/office/drawing/2014/main" val="2774688158"/>
                  </a:ext>
                </a:extLst>
              </a:tr>
            </a:tbl>
          </a:graphicData>
        </a:graphic>
      </p:graphicFrame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1EA056A-591D-4C0E-A4A0-2AD7F108576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06" y="1317625"/>
            <a:ext cx="4762500" cy="3571875"/>
          </a:xfrm>
        </p:spPr>
      </p:pic>
      <p:pic>
        <p:nvPicPr>
          <p:cNvPr id="14" name="그림 13" descr="장난감, 인형, 그리기이(가) 표시된 사진&#10;&#10;자동 생성된 설명">
            <a:extLst>
              <a:ext uri="{FF2B5EF4-FFF2-40B4-BE49-F238E27FC236}">
                <a16:creationId xmlns:a16="http://schemas.microsoft.com/office/drawing/2014/main" id="{BD428154-5B0C-4C5B-B80D-80B554BF7B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38" y="4071121"/>
            <a:ext cx="5184000" cy="218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3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FAB07-70D4-4A81-92AB-3E8814B8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레벨디자인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C60869C-056E-4EC8-AE4D-7BC0EDDE78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169880"/>
              </p:ext>
            </p:extLst>
          </p:nvPr>
        </p:nvGraphicFramePr>
        <p:xfrm>
          <a:off x="6280583" y="1317625"/>
          <a:ext cx="5292000" cy="4362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299266753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636849104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1998035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구성요소</a:t>
                      </a:r>
                    </a:p>
                  </a:txBody>
                  <a:tcPr marL="85339" marR="853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marL="85339" marR="85339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</a:t>
                      </a:r>
                    </a:p>
                  </a:txBody>
                  <a:tcPr marL="85339" marR="85339" anchor="ctr"/>
                </a:tc>
                <a:extLst>
                  <a:ext uri="{0D108BD9-81ED-4DB2-BD59-A6C34878D82A}">
                    <a16:rowId xmlns:a16="http://schemas.microsoft.com/office/drawing/2014/main" val="3752104928"/>
                  </a:ext>
                </a:extLst>
              </a:tr>
              <a:tr h="13303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트랙</a:t>
                      </a:r>
                    </a:p>
                  </a:txBody>
                  <a:tcPr marL="85339" marR="85339" anchor="ctr"/>
                </a:tc>
                <a:tc>
                  <a:txBody>
                    <a:bodyPr/>
                    <a:lstStyle/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플레이어에게 경험과 학습을 제공</a:t>
                      </a:r>
                      <a:endParaRPr lang="en-US" altLang="ko-KR" sz="1400" dirty="0"/>
                    </a:p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캐릭터에게 클리어 보상을 제공</a:t>
                      </a:r>
                    </a:p>
                  </a:txBody>
                  <a:tcPr marL="85339" marR="85339" anchor="ctr"/>
                </a:tc>
                <a:tc>
                  <a:txBody>
                    <a:bodyPr/>
                    <a:lstStyle/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트랙 형태 오브젝트 등 맵 정보</a:t>
                      </a:r>
                      <a:endParaRPr lang="en-US" altLang="ko-KR" sz="1400" dirty="0"/>
                    </a:p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다른 유저</a:t>
                      </a:r>
                    </a:p>
                  </a:txBody>
                  <a:tcPr marL="85339" marR="85339" anchor="ctr"/>
                </a:tc>
                <a:extLst>
                  <a:ext uri="{0D108BD9-81ED-4DB2-BD59-A6C34878D82A}">
                    <a16:rowId xmlns:a16="http://schemas.microsoft.com/office/drawing/2014/main" val="3504457174"/>
                  </a:ext>
                </a:extLst>
              </a:tr>
              <a:tr h="13303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플레이어</a:t>
                      </a:r>
                    </a:p>
                  </a:txBody>
                  <a:tcPr marL="85339" marR="85339" anchor="ctr"/>
                </a:tc>
                <a:tc>
                  <a:txBody>
                    <a:bodyPr/>
                    <a:lstStyle/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캐릭터를 조종</a:t>
                      </a:r>
                      <a:endParaRPr lang="en-US" altLang="ko-KR" sz="1400" dirty="0"/>
                    </a:p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맵 정보 인지 능력</a:t>
                      </a:r>
                    </a:p>
                  </a:txBody>
                  <a:tcPr marL="85339" marR="85339" anchor="ctr"/>
                </a:tc>
                <a:tc>
                  <a:txBody>
                    <a:bodyPr/>
                    <a:lstStyle/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컨트롤 실력</a:t>
                      </a:r>
                      <a:endParaRPr lang="en-US" altLang="ko-KR" sz="1400" dirty="0"/>
                    </a:p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맵 숙련도</a:t>
                      </a:r>
                    </a:p>
                  </a:txBody>
                  <a:tcPr marL="85339" marR="85339" anchor="ctr"/>
                </a:tc>
                <a:extLst>
                  <a:ext uri="{0D108BD9-81ED-4DB2-BD59-A6C34878D82A}">
                    <a16:rowId xmlns:a16="http://schemas.microsoft.com/office/drawing/2014/main" val="2373265273"/>
                  </a:ext>
                </a:extLst>
              </a:tr>
              <a:tr h="13303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캐릭터</a:t>
                      </a:r>
                    </a:p>
                  </a:txBody>
                  <a:tcPr marL="85339" marR="85339" anchor="ctr"/>
                </a:tc>
                <a:tc>
                  <a:txBody>
                    <a:bodyPr/>
                    <a:lstStyle/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플레이의 조종을 보조하는 시스템</a:t>
                      </a:r>
                      <a:endParaRPr lang="en-US" altLang="ko-KR" sz="1400" dirty="0"/>
                    </a:p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플레이어의 조종을 통해 트랙 요소 통과</a:t>
                      </a:r>
                    </a:p>
                  </a:txBody>
                  <a:tcPr marL="85339" marR="85339" anchor="ctr"/>
                </a:tc>
                <a:tc>
                  <a:txBody>
                    <a:bodyPr/>
                    <a:lstStyle/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캐릭터의 능력치</a:t>
                      </a:r>
                      <a:endParaRPr lang="en-US" altLang="ko-KR" sz="1400" dirty="0"/>
                    </a:p>
                    <a:p>
                      <a:pPr marL="177800" indent="-1778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보조 시스템</a:t>
                      </a:r>
                    </a:p>
                  </a:txBody>
                  <a:tcPr marL="85339" marR="85339" anchor="ctr"/>
                </a:tc>
                <a:extLst>
                  <a:ext uri="{0D108BD9-81ED-4DB2-BD59-A6C34878D82A}">
                    <a16:rowId xmlns:a16="http://schemas.microsoft.com/office/drawing/2014/main" val="2643582709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8812D3DF-17C7-4B6C-A7B7-11E00648B5A6}"/>
              </a:ext>
            </a:extLst>
          </p:cNvPr>
          <p:cNvGrpSpPr/>
          <p:nvPr/>
        </p:nvGrpSpPr>
        <p:grpSpPr>
          <a:xfrm>
            <a:off x="711086" y="1326514"/>
            <a:ext cx="5354942" cy="4361982"/>
            <a:chOff x="711086" y="1326514"/>
            <a:chExt cx="5354942" cy="436198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8D91F47-5851-444E-BA0E-9961C42219AF}"/>
                </a:ext>
              </a:extLst>
            </p:cNvPr>
            <p:cNvSpPr/>
            <p:nvPr/>
          </p:nvSpPr>
          <p:spPr>
            <a:xfrm>
              <a:off x="2448232" y="1326514"/>
              <a:ext cx="1592826" cy="16124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트랙</a:t>
              </a:r>
              <a:endParaRPr lang="en-US" altLang="ko-KR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0871F29-A658-4E11-AB30-7D43DA884E72}"/>
                </a:ext>
              </a:extLst>
            </p:cNvPr>
            <p:cNvSpPr/>
            <p:nvPr/>
          </p:nvSpPr>
          <p:spPr>
            <a:xfrm>
              <a:off x="711086" y="4076006"/>
              <a:ext cx="1592826" cy="161249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플레이어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F86868D-BA2E-449E-B6F5-20C0E925779A}"/>
                </a:ext>
              </a:extLst>
            </p:cNvPr>
            <p:cNvSpPr/>
            <p:nvPr/>
          </p:nvSpPr>
          <p:spPr>
            <a:xfrm>
              <a:off x="4473202" y="4076006"/>
              <a:ext cx="1592826" cy="16124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캐릭터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613B774-4224-46D5-871B-04FE1FDF3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1222" y="2660223"/>
              <a:ext cx="889260" cy="109706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11F2580-CBAF-41B0-B477-F9521C33A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90926" y="3019978"/>
              <a:ext cx="748524" cy="8171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FCEEDE4-FE42-445D-AE92-191E255A66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4147" y="2989965"/>
              <a:ext cx="813718" cy="10097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613412F-71B6-45E9-B276-C06D89741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95114" y="3208756"/>
              <a:ext cx="729262" cy="79100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EB3395-00CC-4215-A31E-C75A6241F34E}"/>
                </a:ext>
              </a:extLst>
            </p:cNvPr>
            <p:cNvSpPr txBox="1"/>
            <p:nvPr/>
          </p:nvSpPr>
          <p:spPr>
            <a:xfrm>
              <a:off x="2287417" y="3513141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맵 정보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FCC88B-DDFB-4F55-AE89-BB6DB7E86CD6}"/>
                </a:ext>
              </a:extLst>
            </p:cNvPr>
            <p:cNvSpPr txBox="1"/>
            <p:nvPr/>
          </p:nvSpPr>
          <p:spPr>
            <a:xfrm>
              <a:off x="1055348" y="2859160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맵 인지능력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E2C9A7C-1705-499C-BB13-B7319009082E}"/>
                </a:ext>
              </a:extLst>
            </p:cNvPr>
            <p:cNvSpPr txBox="1"/>
            <p:nvPr/>
          </p:nvSpPr>
          <p:spPr>
            <a:xfrm>
              <a:off x="4276340" y="3064184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캐릭터 능력치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9F35974-4D2F-4C18-A1B0-DD6BF582F7F2}"/>
                </a:ext>
              </a:extLst>
            </p:cNvPr>
            <p:cNvGrpSpPr/>
            <p:nvPr/>
          </p:nvGrpSpPr>
          <p:grpSpPr>
            <a:xfrm>
              <a:off x="2422599" y="4401699"/>
              <a:ext cx="1737146" cy="936410"/>
              <a:chOff x="2422599" y="4401699"/>
              <a:chExt cx="1737146" cy="936410"/>
            </a:xfrm>
          </p:grpSpPr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731CA65C-5022-4199-AD5C-A18B11C49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2599" y="5076499"/>
                <a:ext cx="1737146" cy="369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271D622-3DED-4070-8744-D93725FE09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22599" y="4688124"/>
                <a:ext cx="1737146" cy="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13DC2F-9969-4DBD-8A27-1E0EC958D56C}"/>
                  </a:ext>
                </a:extLst>
              </p:cNvPr>
              <p:cNvSpPr txBox="1"/>
              <p:nvPr/>
            </p:nvSpPr>
            <p:spPr>
              <a:xfrm>
                <a:off x="2821332" y="5076499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컨트롤 능력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985DDD-2AFE-4A07-A5D2-A898B1B8CCC1}"/>
                  </a:ext>
                </a:extLst>
              </p:cNvPr>
              <p:cNvSpPr txBox="1"/>
              <p:nvPr/>
            </p:nvSpPr>
            <p:spPr>
              <a:xfrm>
                <a:off x="2786868" y="4401699"/>
                <a:ext cx="10086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보조 시스템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63097D-FC4E-47F0-A4CC-BB550C7513FE}"/>
                </a:ext>
              </a:extLst>
            </p:cNvPr>
            <p:cNvSpPr txBox="1"/>
            <p:nvPr/>
          </p:nvSpPr>
          <p:spPr>
            <a:xfrm>
              <a:off x="3667302" y="355112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보상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634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1" descr="건물, 노란색, 게임이(가) 표시된 사진&#10;&#10;자동 생성된 설명">
            <a:extLst>
              <a:ext uri="{FF2B5EF4-FFF2-40B4-BE49-F238E27FC236}">
                <a16:creationId xmlns:a16="http://schemas.microsoft.com/office/drawing/2014/main" id="{FE908251-C4B1-46F4-A046-4E0828990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05" y="3302171"/>
            <a:ext cx="2295525" cy="1318706"/>
          </a:xfrm>
          <a:prstGeom prst="rect">
            <a:avLst/>
          </a:prstGeom>
        </p:spPr>
      </p:pic>
      <p:pic>
        <p:nvPicPr>
          <p:cNvPr id="16" name="내용 개체 틀 11" descr="건물, 노란색, 게임이(가) 표시된 사진&#10;&#10;자동 생성된 설명">
            <a:extLst>
              <a:ext uri="{FF2B5EF4-FFF2-40B4-BE49-F238E27FC236}">
                <a16:creationId xmlns:a16="http://schemas.microsoft.com/office/drawing/2014/main" id="{40EF5B5B-4BA0-4EE5-9457-57D1A9E03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09" y="4895966"/>
            <a:ext cx="2295525" cy="13187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0D6238-B98E-4BDB-8752-6B88F034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86" y="534262"/>
            <a:ext cx="10515600" cy="517238"/>
          </a:xfrm>
        </p:spPr>
        <p:txBody>
          <a:bodyPr/>
          <a:lstStyle/>
          <a:p>
            <a:r>
              <a:rPr lang="ko-KR" altLang="en-US"/>
              <a:t>트랙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006310-1666-415C-8C22-61E8311EE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276" y="1317083"/>
            <a:ext cx="5040000" cy="5040000"/>
          </a:xfrm>
        </p:spPr>
        <p:txBody>
          <a:bodyPr/>
          <a:lstStyle/>
          <a:p>
            <a:r>
              <a:rPr lang="ko-KR" altLang="en-US" dirty="0"/>
              <a:t>테일즈 </a:t>
            </a:r>
            <a:r>
              <a:rPr lang="ko-KR" altLang="en-US" dirty="0" err="1"/>
              <a:t>런너는</a:t>
            </a:r>
            <a:r>
              <a:rPr lang="ko-KR" altLang="en-US" dirty="0"/>
              <a:t> 다른 레이싱 장르보다 점프를 많이 활용한다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점프가 존재함으로 오브젝트의 활용이 다양하게 작용한다</a:t>
            </a:r>
            <a:r>
              <a:rPr lang="en-US" altLang="ko-KR" dirty="0"/>
              <a:t>. </a:t>
            </a:r>
            <a:r>
              <a:rPr lang="ko-KR" altLang="en-US" dirty="0"/>
              <a:t>대신에 트랙의 코너링에 따라 유저의 회전 컨트롤의 영향을 적게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 방식에 따라 다양한 트랙이 나누어 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트레이닝맵은</a:t>
            </a:r>
            <a:r>
              <a:rPr lang="ko-KR" altLang="en-US" dirty="0"/>
              <a:t> 특정 오브젝트를 주로 사용되고 </a:t>
            </a:r>
            <a:r>
              <a:rPr lang="ko-KR" altLang="en-US" dirty="0" err="1"/>
              <a:t>동화맵은</a:t>
            </a:r>
            <a:r>
              <a:rPr lang="ko-KR" altLang="en-US" dirty="0"/>
              <a:t> 동화를 컨셉으로 복합적인 오브젝트를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8" name="내용 개체 틀 7" descr="모자, 가방이(가) 표시된 사진&#10;&#10;자동 생성된 설명">
            <a:extLst>
              <a:ext uri="{FF2B5EF4-FFF2-40B4-BE49-F238E27FC236}">
                <a16:creationId xmlns:a16="http://schemas.microsoft.com/office/drawing/2014/main" id="{E1FC1B2E-FDE1-4C99-876A-30FA40DB1F0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9" y="1710734"/>
            <a:ext cx="1473016" cy="1041270"/>
          </a:xfrm>
        </p:spPr>
      </p:pic>
      <p:pic>
        <p:nvPicPr>
          <p:cNvPr id="5" name="그림 4" descr="잔디, 케이크, 남자, 서있는이(가) 표시된 사진&#10;&#10;자동 생성된 설명">
            <a:extLst>
              <a:ext uri="{FF2B5EF4-FFF2-40B4-BE49-F238E27FC236}">
                <a16:creationId xmlns:a16="http://schemas.microsoft.com/office/drawing/2014/main" id="{BCF31973-61B6-4A5C-BA4C-181137E9E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75" y="1302681"/>
            <a:ext cx="3028950" cy="1857375"/>
          </a:xfrm>
          <a:prstGeom prst="rect">
            <a:avLst/>
          </a:prstGeom>
        </p:spPr>
      </p:pic>
      <p:pic>
        <p:nvPicPr>
          <p:cNvPr id="7" name="내용 개체 틀 11" descr="건물, 노란색, 게임이(가) 표시된 사진&#10;&#10;자동 생성된 설명">
            <a:extLst>
              <a:ext uri="{FF2B5EF4-FFF2-40B4-BE49-F238E27FC236}">
                <a16:creationId xmlns:a16="http://schemas.microsoft.com/office/drawing/2014/main" id="{5FD39DA9-4850-45A3-9B5E-C9C59CE35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3302171"/>
            <a:ext cx="2295525" cy="131870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B4BDD23-5A1B-40C6-8595-D876B623C683}"/>
              </a:ext>
            </a:extLst>
          </p:cNvPr>
          <p:cNvCxnSpPr>
            <a:cxnSpLocks/>
          </p:cNvCxnSpPr>
          <p:nvPr/>
        </p:nvCxnSpPr>
        <p:spPr>
          <a:xfrm>
            <a:off x="904875" y="4488822"/>
            <a:ext cx="222885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F962C94-129B-47B7-83EE-40A043318889}"/>
              </a:ext>
            </a:extLst>
          </p:cNvPr>
          <p:cNvCxnSpPr>
            <a:cxnSpLocks/>
          </p:cNvCxnSpPr>
          <p:nvPr/>
        </p:nvCxnSpPr>
        <p:spPr>
          <a:xfrm flipV="1">
            <a:off x="4415178" y="3505061"/>
            <a:ext cx="0" cy="1072173"/>
          </a:xfrm>
          <a:prstGeom prst="straightConnector1">
            <a:avLst/>
          </a:prstGeom>
          <a:ln w="57150">
            <a:solidFill>
              <a:srgbClr val="FF7D0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616E1A1-E596-433F-AB12-B1D348DC8A9C}"/>
              </a:ext>
            </a:extLst>
          </p:cNvPr>
          <p:cNvCxnSpPr>
            <a:cxnSpLocks/>
          </p:cNvCxnSpPr>
          <p:nvPr/>
        </p:nvCxnSpPr>
        <p:spPr>
          <a:xfrm flipV="1">
            <a:off x="2974566" y="5545918"/>
            <a:ext cx="225834" cy="644681"/>
          </a:xfrm>
          <a:prstGeom prst="straightConnector1">
            <a:avLst/>
          </a:prstGeom>
          <a:ln w="57150">
            <a:solidFill>
              <a:srgbClr val="4097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8C34CB-31C9-4FA5-A8A8-FF9BA9272A69}"/>
              </a:ext>
            </a:extLst>
          </p:cNvPr>
          <p:cNvSpPr txBox="1"/>
          <p:nvPr/>
        </p:nvSpPr>
        <p:spPr>
          <a:xfrm>
            <a:off x="896874" y="4178188"/>
            <a:ext cx="43152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X</a:t>
            </a:r>
            <a:r>
              <a:rPr lang="ko-KR" altLang="en-US" sz="1200" dirty="0"/>
              <a:t>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824DCA-1F18-41E3-B1E4-2042336FA26B}"/>
              </a:ext>
            </a:extLst>
          </p:cNvPr>
          <p:cNvSpPr txBox="1"/>
          <p:nvPr/>
        </p:nvSpPr>
        <p:spPr>
          <a:xfrm>
            <a:off x="2491975" y="5907193"/>
            <a:ext cx="42511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9700"/>
                </a:solidFill>
              </a:rPr>
              <a:t>Y</a:t>
            </a:r>
            <a:r>
              <a:rPr lang="ko-KR" altLang="en-US" sz="1200" dirty="0">
                <a:solidFill>
                  <a:srgbClr val="409700"/>
                </a:solidFill>
              </a:rPr>
              <a:t>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C2E37-E18D-468E-A652-F720B663D121}"/>
              </a:ext>
            </a:extLst>
          </p:cNvPr>
          <p:cNvSpPr txBox="1"/>
          <p:nvPr/>
        </p:nvSpPr>
        <p:spPr>
          <a:xfrm>
            <a:off x="4449882" y="3679762"/>
            <a:ext cx="4283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7D0D"/>
                </a:solidFill>
              </a:rPr>
              <a:t>Z</a:t>
            </a:r>
            <a:r>
              <a:rPr lang="ko-KR" altLang="en-US" sz="1200" dirty="0">
                <a:solidFill>
                  <a:srgbClr val="FF7D0D"/>
                </a:solidFill>
              </a:rPr>
              <a:t>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E278A-056B-431C-8F45-7F78495728E7}"/>
              </a:ext>
            </a:extLst>
          </p:cNvPr>
          <p:cNvSpPr txBox="1"/>
          <p:nvPr/>
        </p:nvSpPr>
        <p:spPr>
          <a:xfrm>
            <a:off x="4314146" y="457723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점프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AC975-D124-4F95-BA0C-A102924FC78B}"/>
              </a:ext>
            </a:extLst>
          </p:cNvPr>
          <p:cNvSpPr txBox="1"/>
          <p:nvPr/>
        </p:nvSpPr>
        <p:spPr>
          <a:xfrm>
            <a:off x="3153750" y="621467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E770C0-1D61-49B8-B527-8E47FB79C9F1}"/>
              </a:ext>
            </a:extLst>
          </p:cNvPr>
          <p:cNvSpPr txBox="1"/>
          <p:nvPr/>
        </p:nvSpPr>
        <p:spPr>
          <a:xfrm>
            <a:off x="1806416" y="457723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좌우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E7E926-BECD-4A4F-AF8B-D42C4750B9BA}"/>
              </a:ext>
            </a:extLst>
          </p:cNvPr>
          <p:cNvSpPr txBox="1"/>
          <p:nvPr/>
        </p:nvSpPr>
        <p:spPr>
          <a:xfrm>
            <a:off x="1356158" y="2969504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전체 트랙</a:t>
            </a:r>
          </a:p>
        </p:txBody>
      </p:sp>
    </p:spTree>
    <p:extLst>
      <p:ext uri="{BB962C8B-B14F-4D97-AF65-F5344CB8AC3E}">
        <p14:creationId xmlns:p14="http://schemas.microsoft.com/office/powerpoint/2010/main" val="1887551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44511-CEA5-4C54-A791-8628FC44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트랙 종류</a:t>
            </a:r>
          </a:p>
        </p:txBody>
      </p:sp>
      <p:pic>
        <p:nvPicPr>
          <p:cNvPr id="14" name="내용 개체 틀 13" descr="실내, 테이블, 방, 케이크이(가) 표시된 사진&#10;&#10;자동 생성된 설명">
            <a:extLst>
              <a:ext uri="{FF2B5EF4-FFF2-40B4-BE49-F238E27FC236}">
                <a16:creationId xmlns:a16="http://schemas.microsoft.com/office/drawing/2014/main" id="{B2DDF24C-CA58-45A7-B9C1-9E79E958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1" t="49652"/>
          <a:stretch/>
        </p:blipFill>
        <p:spPr>
          <a:xfrm>
            <a:off x="9590806" y="4075175"/>
            <a:ext cx="2060397" cy="1548000"/>
          </a:xfr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F50E3C6-6E96-4807-B1A0-90384219DEA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003740378"/>
              </p:ext>
            </p:extLst>
          </p:nvPr>
        </p:nvGraphicFramePr>
        <p:xfrm>
          <a:off x="838199" y="1317625"/>
          <a:ext cx="10654609" cy="2541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4609">
                  <a:extLst>
                    <a:ext uri="{9D8B030D-6E8A-4147-A177-3AD203B41FA5}">
                      <a16:colId xmlns:a16="http://schemas.microsoft.com/office/drawing/2014/main" val="1965601071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2778695579"/>
                    </a:ext>
                  </a:extLst>
                </a:gridCol>
                <a:gridCol w="5040000">
                  <a:extLst>
                    <a:ext uri="{9D8B030D-6E8A-4147-A177-3AD203B41FA5}">
                      <a16:colId xmlns:a16="http://schemas.microsoft.com/office/drawing/2014/main" val="1557609874"/>
                    </a:ext>
                  </a:extLst>
                </a:gridCol>
              </a:tblGrid>
              <a:tr h="1394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목적</a:t>
                      </a:r>
                    </a:p>
                  </a:txBody>
                  <a:tcPr marL="20183" marR="20183" anchor="ctr"/>
                </a:tc>
                <a:extLst>
                  <a:ext uri="{0D108BD9-81ED-4DB2-BD59-A6C34878D82A}">
                    <a16:rowId xmlns:a16="http://schemas.microsoft.com/office/drawing/2014/main" val="1235395659"/>
                  </a:ext>
                </a:extLst>
              </a:tr>
              <a:tr h="345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트레이닝</a:t>
                      </a:r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특정 오브젝트를 집중적으로 구성한 맵</a:t>
                      </a:r>
                    </a:p>
                  </a:txBody>
                  <a:tcPr marL="20183" marR="20183" anchor="ctr"/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유저의 조작을 훈련하고 유저의 경험치와 재화를 획득하기 위한 콘텐츠</a:t>
                      </a:r>
                    </a:p>
                  </a:txBody>
                  <a:tcPr marL="20183" marR="20183" anchor="ctr"/>
                </a:tc>
                <a:extLst>
                  <a:ext uri="{0D108BD9-81ED-4DB2-BD59-A6C34878D82A}">
                    <a16:rowId xmlns:a16="http://schemas.microsoft.com/office/drawing/2014/main" val="4131690423"/>
                  </a:ext>
                </a:extLst>
              </a:tr>
              <a:tr h="345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동화</a:t>
                      </a:r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트레이닝의 다양한 오브젝트로 구성되어 있는 맵</a:t>
                      </a:r>
                    </a:p>
                  </a:txBody>
                  <a:tcPr marL="20183" marR="20183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999210"/>
                  </a:ext>
                </a:extLst>
              </a:tr>
              <a:tr h="1394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서바이벌</a:t>
                      </a:r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장애물을 피하며 골인하거나 최후의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인이 되는 맵</a:t>
                      </a:r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다른 유저와 조작 숙련도를 경쟁을 하는 컨텐츠</a:t>
                      </a:r>
                    </a:p>
                  </a:txBody>
                  <a:tcPr marL="20183" marR="20183" anchor="ctr"/>
                </a:tc>
                <a:extLst>
                  <a:ext uri="{0D108BD9-81ED-4DB2-BD59-A6C34878D82A}">
                    <a16:rowId xmlns:a16="http://schemas.microsoft.com/office/drawing/2014/main" val="3694069606"/>
                  </a:ext>
                </a:extLst>
              </a:tr>
              <a:tr h="2594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협동</a:t>
                      </a:r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장애물을 통과하여 보스를 처치하는 맵</a:t>
                      </a:r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유저간 협력을 통해 </a:t>
                      </a:r>
                      <a:r>
                        <a:rPr lang="en-US" altLang="ko-KR" sz="1400" dirty="0"/>
                        <a:t>PVE</a:t>
                      </a:r>
                      <a:r>
                        <a:rPr lang="ko-KR" altLang="en-US" sz="1400" dirty="0"/>
                        <a:t>의 재미를 제공하기 위한 컨텐츠</a:t>
                      </a:r>
                    </a:p>
                  </a:txBody>
                  <a:tcPr marL="20183" marR="20183" anchor="ctr"/>
                </a:tc>
                <a:extLst>
                  <a:ext uri="{0D108BD9-81ED-4DB2-BD59-A6C34878D82A}">
                    <a16:rowId xmlns:a16="http://schemas.microsoft.com/office/drawing/2014/main" val="2795061841"/>
                  </a:ext>
                </a:extLst>
              </a:tr>
              <a:tr h="2594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동물레이싱</a:t>
                      </a:r>
                      <a:endParaRPr lang="ko-KR" altLang="en-US" sz="1400" dirty="0"/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특정 오브젝트를 타고 움직이는 맵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유저가 직접 조작을 통한 점프는 없다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20183" marR="20183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기존 레이싱의 경험을 제공하기 위한 콘텐츠</a:t>
                      </a:r>
                    </a:p>
                  </a:txBody>
                  <a:tcPr marL="20183" marR="20183" anchor="ctr"/>
                </a:tc>
                <a:extLst>
                  <a:ext uri="{0D108BD9-81ED-4DB2-BD59-A6C34878D82A}">
                    <a16:rowId xmlns:a16="http://schemas.microsoft.com/office/drawing/2014/main" val="2948827086"/>
                  </a:ext>
                </a:extLst>
              </a:tr>
            </a:tbl>
          </a:graphicData>
        </a:graphic>
      </p:graphicFrame>
      <p:pic>
        <p:nvPicPr>
          <p:cNvPr id="16" name="그림 15" descr="실내, 테이블, 앉아있는, 다채로운이(가) 표시된 사진&#10;&#10;자동 생성된 설명">
            <a:extLst>
              <a:ext uri="{FF2B5EF4-FFF2-40B4-BE49-F238E27FC236}">
                <a16:creationId xmlns:a16="http://schemas.microsoft.com/office/drawing/2014/main" id="{F5B725ED-BF00-435C-A55A-5161B1CB0B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11" y="4075175"/>
            <a:ext cx="2064000" cy="1548000"/>
          </a:xfrm>
          <a:prstGeom prst="rect">
            <a:avLst/>
          </a:prstGeom>
        </p:spPr>
      </p:pic>
      <p:pic>
        <p:nvPicPr>
          <p:cNvPr id="18" name="그림 17" descr="테이블, 건물, 사진, 앉아있는이(가) 표시된 사진&#10;&#10;자동 생성된 설명">
            <a:extLst>
              <a:ext uri="{FF2B5EF4-FFF2-40B4-BE49-F238E27FC236}">
                <a16:creationId xmlns:a16="http://schemas.microsoft.com/office/drawing/2014/main" id="{9A28E4F1-4B98-4027-B196-B54267A63C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5" r="12185"/>
          <a:stretch/>
        </p:blipFill>
        <p:spPr>
          <a:xfrm>
            <a:off x="2917213" y="4075175"/>
            <a:ext cx="2064000" cy="1548000"/>
          </a:xfrm>
          <a:prstGeom prst="rect">
            <a:avLst/>
          </a:prstGeom>
        </p:spPr>
      </p:pic>
      <p:pic>
        <p:nvPicPr>
          <p:cNvPr id="20" name="그림 19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A62CC65-FE4E-421A-861D-B92AE46659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4" r="12276"/>
          <a:stretch/>
        </p:blipFill>
        <p:spPr>
          <a:xfrm>
            <a:off x="784340" y="4075175"/>
            <a:ext cx="2064000" cy="1548000"/>
          </a:xfrm>
          <a:prstGeom prst="rect">
            <a:avLst/>
          </a:prstGeom>
        </p:spPr>
      </p:pic>
      <p:pic>
        <p:nvPicPr>
          <p:cNvPr id="22" name="그림 21" descr="테이블, 실내, 앉아있는, 남자이(가) 표시된 사진&#10;&#10;자동 생성된 설명">
            <a:extLst>
              <a:ext uri="{FF2B5EF4-FFF2-40B4-BE49-F238E27FC236}">
                <a16:creationId xmlns:a16="http://schemas.microsoft.com/office/drawing/2014/main" id="{0BB05389-4E59-4758-A1DF-B04FC95E0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114" y="4075175"/>
            <a:ext cx="2064000" cy="154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B1B927-2DF3-4F85-9B39-DF90D22BB896}"/>
              </a:ext>
            </a:extLst>
          </p:cNvPr>
          <p:cNvSpPr txBox="1"/>
          <p:nvPr/>
        </p:nvSpPr>
        <p:spPr>
          <a:xfrm>
            <a:off x="3665472" y="57508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동화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4457A-888B-479A-8E2D-3E6D83ABB725}"/>
              </a:ext>
            </a:extLst>
          </p:cNvPr>
          <p:cNvSpPr txBox="1"/>
          <p:nvPr/>
        </p:nvSpPr>
        <p:spPr>
          <a:xfrm>
            <a:off x="1416231" y="57508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트레이닝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5752DA-29AB-4F72-A8DF-1A52C518CA30}"/>
              </a:ext>
            </a:extLst>
          </p:cNvPr>
          <p:cNvSpPr txBox="1"/>
          <p:nvPr/>
        </p:nvSpPr>
        <p:spPr>
          <a:xfrm>
            <a:off x="5707502" y="57508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서바이벌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297CCA-BCC3-49E2-B94C-6F19DEC7F153}"/>
              </a:ext>
            </a:extLst>
          </p:cNvPr>
          <p:cNvSpPr txBox="1"/>
          <p:nvPr/>
        </p:nvSpPr>
        <p:spPr>
          <a:xfrm>
            <a:off x="8123893" y="57508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협동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CF8417-0BA5-4E56-B475-5632E36F74A0}"/>
              </a:ext>
            </a:extLst>
          </p:cNvPr>
          <p:cNvSpPr txBox="1"/>
          <p:nvPr/>
        </p:nvSpPr>
        <p:spPr>
          <a:xfrm>
            <a:off x="10143952" y="57508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동물레이싱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168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E4F43-083B-4DDE-BCE4-0A51B157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오브젝트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A9B2C47-CAB2-4EEC-BFCE-2E8D1EB9FC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470731"/>
              </p:ext>
            </p:extLst>
          </p:nvPr>
        </p:nvGraphicFramePr>
        <p:xfrm>
          <a:off x="6332538" y="1317625"/>
          <a:ext cx="5148000" cy="3823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61730043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704994517"/>
                    </a:ext>
                  </a:extLst>
                </a:gridCol>
                <a:gridCol w="3528000">
                  <a:extLst>
                    <a:ext uri="{9D8B030D-6E8A-4147-A177-3AD203B41FA5}">
                      <a16:colId xmlns:a16="http://schemas.microsoft.com/office/drawing/2014/main" val="1142830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번호</a:t>
                      </a:r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marL="88892" marR="88892" anchor="ctr"/>
                </a:tc>
                <a:extLst>
                  <a:ext uri="{0D108BD9-81ED-4DB2-BD59-A6C34878D82A}">
                    <a16:rowId xmlns:a16="http://schemas.microsoft.com/office/drawing/2014/main" val="383778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깜짝 발판</a:t>
                      </a:r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밟게 되면 캐릭터가 뒤로 튕겨져 나간다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extLst>
                  <a:ext uri="{0D108BD9-81ED-4DB2-BD59-A6C34878D82A}">
                    <a16:rowId xmlns:a16="http://schemas.microsoft.com/office/drawing/2014/main" val="158813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대시 발판</a:t>
                      </a:r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밟게 되면 캐릭터가 순간적으로 대시 상태가 된다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extLst>
                  <a:ext uri="{0D108BD9-81ED-4DB2-BD59-A6C34878D82A}">
                    <a16:rowId xmlns:a16="http://schemas.microsoft.com/office/drawing/2014/main" val="305605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슈퍼 점프</a:t>
                      </a:r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밟으면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단 점프보다 높게 상승한다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extLst>
                  <a:ext uri="{0D108BD9-81ED-4DB2-BD59-A6C34878D82A}">
                    <a16:rowId xmlns:a16="http://schemas.microsoft.com/office/drawing/2014/main" val="218716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줄</a:t>
                      </a:r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가까이 가면 줄을 잡게 되어 점프키를 이용하여 올라간다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extLst>
                  <a:ext uri="{0D108BD9-81ED-4DB2-BD59-A6C34878D82A}">
                    <a16:rowId xmlns:a16="http://schemas.microsoft.com/office/drawing/2014/main" val="222393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장애물</a:t>
                      </a:r>
                    </a:p>
                  </a:txBody>
                  <a:tcPr marL="88892" marR="88892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부딪히게 되면 뒤로 튕겨져 나가거나 상태이상이 걸린다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고정되어 있는 장애물과 일정 구역을 움직이는 장애물이 존재한다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88892" marR="88892" anchor="ctr"/>
                </a:tc>
                <a:extLst>
                  <a:ext uri="{0D108BD9-81ED-4DB2-BD59-A6C34878D82A}">
                    <a16:rowId xmlns:a16="http://schemas.microsoft.com/office/drawing/2014/main" val="2127636770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4A3CCAB2-9F11-458B-BAEB-88B86EFBB8D5}"/>
              </a:ext>
            </a:extLst>
          </p:cNvPr>
          <p:cNvGrpSpPr/>
          <p:nvPr/>
        </p:nvGrpSpPr>
        <p:grpSpPr>
          <a:xfrm>
            <a:off x="757773" y="1316642"/>
            <a:ext cx="2404196" cy="1211002"/>
            <a:chOff x="757773" y="1316642"/>
            <a:chExt cx="2404196" cy="1211002"/>
          </a:xfrm>
        </p:grpSpPr>
        <p:pic>
          <p:nvPicPr>
            <p:cNvPr id="18" name="그림 17" descr="음식, 흐린이(가) 표시된 사진&#10;&#10;자동 생성된 설명">
              <a:extLst>
                <a:ext uri="{FF2B5EF4-FFF2-40B4-BE49-F238E27FC236}">
                  <a16:creationId xmlns:a16="http://schemas.microsoft.com/office/drawing/2014/main" id="{D5185F20-2881-4976-B53F-4521D423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73" y="1316642"/>
              <a:ext cx="2404196" cy="12110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7E55B2-066D-4CB0-A1E2-C4E70AA294B6}"/>
                </a:ext>
              </a:extLst>
            </p:cNvPr>
            <p:cNvSpPr txBox="1"/>
            <p:nvPr/>
          </p:nvSpPr>
          <p:spPr>
            <a:xfrm>
              <a:off x="757773" y="1316642"/>
              <a:ext cx="261610" cy="26161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7D4B56-3EC5-4C05-8A19-0F8A415E3A7F}"/>
              </a:ext>
            </a:extLst>
          </p:cNvPr>
          <p:cNvGrpSpPr/>
          <p:nvPr/>
        </p:nvGrpSpPr>
        <p:grpSpPr>
          <a:xfrm>
            <a:off x="3363772" y="1316642"/>
            <a:ext cx="2605113" cy="1211002"/>
            <a:chOff x="3363772" y="1316642"/>
            <a:chExt cx="2605113" cy="1211002"/>
          </a:xfrm>
        </p:grpSpPr>
        <p:pic>
          <p:nvPicPr>
            <p:cNvPr id="10" name="그림 9" descr="테이블, 케이크, 게임, 방이(가) 표시된 사진&#10;&#10;자동 생성된 설명">
              <a:extLst>
                <a:ext uri="{FF2B5EF4-FFF2-40B4-BE49-F238E27FC236}">
                  <a16:creationId xmlns:a16="http://schemas.microsoft.com/office/drawing/2014/main" id="{0B755D9D-1CCB-4433-9C83-F49FD369EF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07" t="54430"/>
            <a:stretch/>
          </p:blipFill>
          <p:spPr>
            <a:xfrm>
              <a:off x="3363772" y="1316642"/>
              <a:ext cx="2605113" cy="12110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9BE029-7F88-4F11-B6CF-D01A42856650}"/>
                </a:ext>
              </a:extLst>
            </p:cNvPr>
            <p:cNvSpPr txBox="1"/>
            <p:nvPr/>
          </p:nvSpPr>
          <p:spPr>
            <a:xfrm>
              <a:off x="3363772" y="1316642"/>
              <a:ext cx="261610" cy="26161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7F7DC8-174D-47C3-BCA6-75597A33B7BA}"/>
              </a:ext>
            </a:extLst>
          </p:cNvPr>
          <p:cNvGrpSpPr/>
          <p:nvPr/>
        </p:nvGrpSpPr>
        <p:grpSpPr>
          <a:xfrm>
            <a:off x="1047553" y="2655745"/>
            <a:ext cx="1813811" cy="1800000"/>
            <a:chOff x="711086" y="2655745"/>
            <a:chExt cx="1813811" cy="1800000"/>
          </a:xfrm>
        </p:grpSpPr>
        <p:pic>
          <p:nvPicPr>
            <p:cNvPr id="12" name="그림 11" descr="공, 게임이(가) 표시된 사진&#10;&#10;자동 생성된 설명">
              <a:extLst>
                <a:ext uri="{FF2B5EF4-FFF2-40B4-BE49-F238E27FC236}">
                  <a16:creationId xmlns:a16="http://schemas.microsoft.com/office/drawing/2014/main" id="{11D37B6B-8612-46AD-B95C-300CE7CD8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86" y="2655745"/>
              <a:ext cx="1813811" cy="18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7B9887-A604-4F71-84FE-D0507CBBD1FA}"/>
                </a:ext>
              </a:extLst>
            </p:cNvPr>
            <p:cNvSpPr txBox="1"/>
            <p:nvPr/>
          </p:nvSpPr>
          <p:spPr>
            <a:xfrm>
              <a:off x="711086" y="2655745"/>
              <a:ext cx="261610" cy="26161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B9CF3B-9A6E-4C99-AE67-C767549466EE}"/>
              </a:ext>
            </a:extLst>
          </p:cNvPr>
          <p:cNvGrpSpPr/>
          <p:nvPr/>
        </p:nvGrpSpPr>
        <p:grpSpPr>
          <a:xfrm>
            <a:off x="3931219" y="2655745"/>
            <a:ext cx="1479662" cy="1800000"/>
            <a:chOff x="4658126" y="2655745"/>
            <a:chExt cx="1479662" cy="1800000"/>
          </a:xfrm>
        </p:grpSpPr>
        <p:pic>
          <p:nvPicPr>
            <p:cNvPr id="16" name="그림 15" descr="잔디, 플레이어, 쥐고있는, 파란색이(가) 표시된 사진&#10;&#10;자동 생성된 설명">
              <a:extLst>
                <a:ext uri="{FF2B5EF4-FFF2-40B4-BE49-F238E27FC236}">
                  <a16:creationId xmlns:a16="http://schemas.microsoft.com/office/drawing/2014/main" id="{4D42DB74-2044-42ED-8E62-1233040C8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72"/>
            <a:stretch/>
          </p:blipFill>
          <p:spPr>
            <a:xfrm>
              <a:off x="4658126" y="2655745"/>
              <a:ext cx="1479662" cy="180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F5067-5CCA-4209-BE26-8565A1724831}"/>
                </a:ext>
              </a:extLst>
            </p:cNvPr>
            <p:cNvSpPr txBox="1"/>
            <p:nvPr/>
          </p:nvSpPr>
          <p:spPr>
            <a:xfrm>
              <a:off x="4658126" y="2655745"/>
              <a:ext cx="261610" cy="26161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465FF17-A73E-47C9-9D8C-2B9AF2DC9922}"/>
              </a:ext>
            </a:extLst>
          </p:cNvPr>
          <p:cNvGrpSpPr/>
          <p:nvPr/>
        </p:nvGrpSpPr>
        <p:grpSpPr>
          <a:xfrm>
            <a:off x="875075" y="4633238"/>
            <a:ext cx="2605112" cy="1800000"/>
            <a:chOff x="2236284" y="4633238"/>
            <a:chExt cx="2605112" cy="1800000"/>
          </a:xfrm>
        </p:grpSpPr>
        <p:pic>
          <p:nvPicPr>
            <p:cNvPr id="14" name="그림 13" descr="건물, 침대이(가) 표시된 사진&#10;&#10;자동 생성된 설명">
              <a:extLst>
                <a:ext uri="{FF2B5EF4-FFF2-40B4-BE49-F238E27FC236}">
                  <a16:creationId xmlns:a16="http://schemas.microsoft.com/office/drawing/2014/main" id="{ADA72C71-CF46-464D-BA2B-3DEA572F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284" y="4633238"/>
              <a:ext cx="2605112" cy="18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3245C-9A72-46B7-88CB-A81D35C5C66F}"/>
                </a:ext>
              </a:extLst>
            </p:cNvPr>
            <p:cNvSpPr txBox="1"/>
            <p:nvPr/>
          </p:nvSpPr>
          <p:spPr>
            <a:xfrm>
              <a:off x="2236284" y="4633238"/>
              <a:ext cx="261610" cy="26161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510D89-00EE-4983-A1DC-483B89C9EF53}"/>
              </a:ext>
            </a:extLst>
          </p:cNvPr>
          <p:cNvSpPr/>
          <p:nvPr/>
        </p:nvSpPr>
        <p:spPr>
          <a:xfrm>
            <a:off x="4192829" y="1693719"/>
            <a:ext cx="961062" cy="613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93AB71-6B85-482E-A30D-94EDE6261959}"/>
              </a:ext>
            </a:extLst>
          </p:cNvPr>
          <p:cNvSpPr/>
          <p:nvPr/>
        </p:nvSpPr>
        <p:spPr>
          <a:xfrm>
            <a:off x="1626274" y="3555745"/>
            <a:ext cx="961062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9E2B14-AED9-40C8-83FB-B34CA19C456B}"/>
              </a:ext>
            </a:extLst>
          </p:cNvPr>
          <p:cNvSpPr/>
          <p:nvPr/>
        </p:nvSpPr>
        <p:spPr>
          <a:xfrm>
            <a:off x="1226127" y="4678565"/>
            <a:ext cx="2219570" cy="677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BBAD53-452C-4E0C-B1A6-97CCF8983EF2}"/>
              </a:ext>
            </a:extLst>
          </p:cNvPr>
          <p:cNvSpPr/>
          <p:nvPr/>
        </p:nvSpPr>
        <p:spPr>
          <a:xfrm>
            <a:off x="4479732" y="2644782"/>
            <a:ext cx="261610" cy="1856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녹색, 음식, 앉아있는, 케이크이(가) 표시된 사진&#10;&#10;자동 생성된 설명">
            <a:extLst>
              <a:ext uri="{FF2B5EF4-FFF2-40B4-BE49-F238E27FC236}">
                <a16:creationId xmlns:a16="http://schemas.microsoft.com/office/drawing/2014/main" id="{C7FB22A6-97F2-4D03-9396-EA5466B7C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57" y="4583846"/>
            <a:ext cx="1908770" cy="180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CB47FE1-4104-408E-B65F-A894F51AA313}"/>
              </a:ext>
            </a:extLst>
          </p:cNvPr>
          <p:cNvSpPr txBox="1"/>
          <p:nvPr/>
        </p:nvSpPr>
        <p:spPr>
          <a:xfrm>
            <a:off x="3786957" y="4583846"/>
            <a:ext cx="261610" cy="2616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B58C9-7057-4F34-9D6D-112430BA8877}"/>
              </a:ext>
            </a:extLst>
          </p:cNvPr>
          <p:cNvSpPr txBox="1"/>
          <p:nvPr/>
        </p:nvSpPr>
        <p:spPr>
          <a:xfrm>
            <a:off x="6332538" y="5247174"/>
            <a:ext cx="514800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다양한 오브젝트를 이용하여 트랙을 구성 오브젝트의 수와 배치 위치에 따라 다양한 난이도로 구성한다</a:t>
            </a:r>
            <a:r>
              <a:rPr lang="en-US" altLang="ko-KR" sz="1200" dirty="0"/>
              <a:t>.</a:t>
            </a:r>
            <a:r>
              <a:rPr lang="ko-KR" altLang="en-US" sz="1200" dirty="0"/>
              <a:t> 또한 상하의 이동이 자유롭게 가능하여 다양한 움직임의 오브젝트가 존재한다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3311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8346F-C4F8-4482-A798-81046340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오브젝트 예시</a:t>
            </a:r>
            <a:r>
              <a:rPr lang="en-US" altLang="ko-KR" dirty="0"/>
              <a:t>(</a:t>
            </a:r>
            <a:r>
              <a:rPr lang="ko-KR" altLang="en-US" dirty="0"/>
              <a:t>동화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9539442-7004-41C4-94D5-5380A8DD8242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206993175"/>
              </p:ext>
            </p:extLst>
          </p:nvPr>
        </p:nvGraphicFramePr>
        <p:xfrm>
          <a:off x="838199" y="1317625"/>
          <a:ext cx="10728000" cy="46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49456073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9614785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09544496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83739595"/>
                    </a:ext>
                  </a:extLst>
                </a:gridCol>
                <a:gridCol w="3672000">
                  <a:extLst>
                    <a:ext uri="{9D8B030D-6E8A-4147-A177-3AD203B41FA5}">
                      <a16:colId xmlns:a16="http://schemas.microsoft.com/office/drawing/2014/main" val="395963345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이름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난이도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 조작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예시 그림</a:t>
                      </a:r>
                    </a:p>
                  </a:txBody>
                  <a:tcPr marL="42395" marR="42395" anchor="ctr"/>
                </a:tc>
                <a:extLst>
                  <a:ext uri="{0D108BD9-81ED-4DB2-BD59-A6C34878D82A}">
                    <a16:rowId xmlns:a16="http://schemas.microsoft.com/office/drawing/2014/main" val="846271451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흥부와 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놀부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초급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ko-KR" altLang="en-US" sz="1400" dirty="0"/>
                        <a:t>일정 영역을 일정시간동안 막는 오브젝트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점프로 회피하거나 속도를 조절하여 회피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 marL="42395" marR="42395" anchor="ctr"/>
                </a:tc>
                <a:extLst>
                  <a:ext uri="{0D108BD9-81ED-4DB2-BD59-A6C34878D82A}">
                    <a16:rowId xmlns:a16="http://schemas.microsoft.com/office/drawing/2014/main" val="1199599064"/>
                  </a:ext>
                </a:extLst>
              </a:tr>
              <a:tr h="75600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알라딘</a:t>
                      </a:r>
                    </a:p>
                  </a:txBody>
                  <a:tcPr marL="42395" marR="42395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중급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ko-KR" altLang="en-US" sz="1400" dirty="0"/>
                        <a:t>일정 영역을 일정시간동안 막는 오브젝트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점프로 회피하거나 속도를 조절하여 회피</a:t>
                      </a:r>
                    </a:p>
                  </a:txBody>
                  <a:tcPr marL="42395" marR="42395" anchor="ctr"/>
                </a:tc>
                <a:tc rowSpan="2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 marL="42395" marR="42395" anchor="ctr"/>
                </a:tc>
                <a:extLst>
                  <a:ext uri="{0D108BD9-81ED-4DB2-BD59-A6C34878D82A}">
                    <a16:rowId xmlns:a16="http://schemas.microsoft.com/office/drawing/2014/main" val="3657363881"/>
                  </a:ext>
                </a:extLst>
              </a:tr>
              <a:tr h="75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ko-KR" altLang="en-US" sz="1400" dirty="0"/>
                        <a:t>좌우 움직이는 오브젝트로 유저의 이동을 방해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방향 조절을 통해 회피</a:t>
                      </a:r>
                    </a:p>
                  </a:txBody>
                  <a:tcPr marL="42395" marR="42395" anchor="ctr"/>
                </a:tc>
                <a:tc vMerge="1"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 marL="42395" marR="42395" anchor="ctr"/>
                </a:tc>
                <a:extLst>
                  <a:ext uri="{0D108BD9-81ED-4DB2-BD59-A6C34878D82A}">
                    <a16:rowId xmlns:a16="http://schemas.microsoft.com/office/drawing/2014/main" val="3746139278"/>
                  </a:ext>
                </a:extLst>
              </a:tr>
              <a:tr h="75600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설녀의</a:t>
                      </a:r>
                      <a:r>
                        <a:rPr lang="ko-KR" altLang="en-US" sz="1400" dirty="0"/>
                        <a:t> 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나라로</a:t>
                      </a:r>
                    </a:p>
                  </a:txBody>
                  <a:tcPr marL="42395" marR="42395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상급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ko-KR" altLang="en-US" sz="1400" dirty="0"/>
                        <a:t>고정된 오브젝트로 이동영역을 제한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방향 조절을 통해 회피</a:t>
                      </a:r>
                    </a:p>
                  </a:txBody>
                  <a:tcPr marL="42395" marR="42395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42395" marR="42395" anchor="ctr"/>
                </a:tc>
                <a:extLst>
                  <a:ext uri="{0D108BD9-81ED-4DB2-BD59-A6C34878D82A}">
                    <a16:rowId xmlns:a16="http://schemas.microsoft.com/office/drawing/2014/main" val="1179011331"/>
                  </a:ext>
                </a:extLst>
              </a:tr>
              <a:tr h="75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ko-KR" altLang="en-US" sz="1400" dirty="0"/>
                        <a:t>트랙이 좌우로 이동하여 유저의 이동을 제한</a:t>
                      </a:r>
                    </a:p>
                  </a:txBody>
                  <a:tcPr marL="42395" marR="4239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방향 조절을 통해 회피</a:t>
                      </a:r>
                    </a:p>
                  </a:txBody>
                  <a:tcPr marL="42395" marR="42395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42395" marR="42395" anchor="ctr"/>
                </a:tc>
                <a:extLst>
                  <a:ext uri="{0D108BD9-81ED-4DB2-BD59-A6C34878D82A}">
                    <a16:rowId xmlns:a16="http://schemas.microsoft.com/office/drawing/2014/main" val="1809498967"/>
                  </a:ext>
                </a:extLst>
              </a:tr>
            </a:tbl>
          </a:graphicData>
        </a:graphic>
      </p:graphicFrame>
      <p:pic>
        <p:nvPicPr>
          <p:cNvPr id="6" name="그림 5" descr="잔디, 실외, 남자, 재생이(가) 표시된 사진&#10;&#10;자동 생성된 설명">
            <a:extLst>
              <a:ext uri="{FF2B5EF4-FFF2-40B4-BE49-F238E27FC236}">
                <a16:creationId xmlns:a16="http://schemas.microsoft.com/office/drawing/2014/main" id="{FC6E639D-E8E8-4DD4-94AB-7BE0325C8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631" y="1920800"/>
            <a:ext cx="1535760" cy="972000"/>
          </a:xfrm>
          <a:prstGeom prst="rect">
            <a:avLst/>
          </a:prstGeom>
        </p:spPr>
      </p:pic>
      <p:pic>
        <p:nvPicPr>
          <p:cNvPr id="8" name="그림 7" descr="잔디, 평야, 케이크, 테이블이(가) 표시된 사진&#10;&#10;자동 생성된 설명">
            <a:extLst>
              <a:ext uri="{FF2B5EF4-FFF2-40B4-BE49-F238E27FC236}">
                <a16:creationId xmlns:a16="http://schemas.microsoft.com/office/drawing/2014/main" id="{41C6B9AE-541B-41CC-8DBE-0F119EAB9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16" y="1920800"/>
            <a:ext cx="1535760" cy="972000"/>
          </a:xfrm>
          <a:prstGeom prst="rect">
            <a:avLst/>
          </a:prstGeom>
        </p:spPr>
      </p:pic>
      <p:pic>
        <p:nvPicPr>
          <p:cNvPr id="10" name="그림 9" descr="우산이(가) 표시된 사진&#10;&#10;자동 생성된 설명">
            <a:extLst>
              <a:ext uri="{FF2B5EF4-FFF2-40B4-BE49-F238E27FC236}">
                <a16:creationId xmlns:a16="http://schemas.microsoft.com/office/drawing/2014/main" id="{9B3CFE9F-441A-485A-95F7-C95FEB769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631" y="4776082"/>
            <a:ext cx="1535760" cy="972000"/>
          </a:xfrm>
          <a:prstGeom prst="rect">
            <a:avLst/>
          </a:prstGeom>
        </p:spPr>
      </p:pic>
      <p:pic>
        <p:nvPicPr>
          <p:cNvPr id="12" name="그림 11" descr="실내, 주방, 테이블, 생활이(가) 표시된 사진&#10;&#10;자동 생성된 설명">
            <a:extLst>
              <a:ext uri="{FF2B5EF4-FFF2-40B4-BE49-F238E27FC236}">
                <a16:creationId xmlns:a16="http://schemas.microsoft.com/office/drawing/2014/main" id="{EB1A2584-4272-4A26-8F4F-10C6BB538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631" y="3267725"/>
            <a:ext cx="1535760" cy="972000"/>
          </a:xfrm>
          <a:prstGeom prst="rect">
            <a:avLst/>
          </a:prstGeom>
        </p:spPr>
      </p:pic>
      <p:pic>
        <p:nvPicPr>
          <p:cNvPr id="14" name="그림 13" descr="카페트, 테이블, 앉아있는, 빨간색이(가) 표시된 사진&#10;&#10;자동 생성된 설명">
            <a:extLst>
              <a:ext uri="{FF2B5EF4-FFF2-40B4-BE49-F238E27FC236}">
                <a16:creationId xmlns:a16="http://schemas.microsoft.com/office/drawing/2014/main" id="{FA99F4E4-9362-4B4A-829F-3489D2374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16" y="3267725"/>
            <a:ext cx="1535760" cy="97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22CAD76-D4B2-4FD5-B4CF-82D6081EA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16" y="4776082"/>
            <a:ext cx="153576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2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3A210-BA55-4954-A715-B9686F70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8F78B-2E0A-452D-9B63-0610392CB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/>
              <a:t>캐릭터의 능력치</a:t>
            </a:r>
            <a:endParaRPr lang="en-US" altLang="ko-KR" dirty="0"/>
          </a:p>
          <a:p>
            <a:r>
              <a:rPr lang="ko-KR" altLang="en-US" dirty="0"/>
              <a:t>최고속도 </a:t>
            </a:r>
            <a:r>
              <a:rPr lang="en-US" altLang="ko-KR" dirty="0"/>
              <a:t>: </a:t>
            </a:r>
            <a:r>
              <a:rPr lang="ko-KR" altLang="en-US" dirty="0"/>
              <a:t>캐릭터 속도의 최대 값</a:t>
            </a:r>
            <a:endParaRPr lang="en-US" altLang="ko-KR" dirty="0"/>
          </a:p>
          <a:p>
            <a:r>
              <a:rPr lang="ko-KR" altLang="en-US" dirty="0"/>
              <a:t>가속도 </a:t>
            </a:r>
            <a:r>
              <a:rPr lang="en-US" altLang="ko-KR" dirty="0"/>
              <a:t>: </a:t>
            </a:r>
            <a:r>
              <a:rPr lang="ko-KR" altLang="en-US" dirty="0"/>
              <a:t>캐릭터 속도의 증가 값</a:t>
            </a:r>
            <a:endParaRPr lang="en-US" altLang="ko-KR" dirty="0"/>
          </a:p>
          <a:p>
            <a:r>
              <a:rPr lang="ko-KR" altLang="en-US" dirty="0"/>
              <a:t>힘 </a:t>
            </a:r>
            <a:r>
              <a:rPr lang="en-US" altLang="ko-KR" dirty="0"/>
              <a:t>: </a:t>
            </a:r>
            <a:r>
              <a:rPr lang="ko-KR" altLang="en-US" dirty="0"/>
              <a:t>다른 캐릭터와 충돌 시 영향을 주는 수치 값</a:t>
            </a:r>
            <a:endParaRPr lang="en-US" altLang="ko-KR" dirty="0"/>
          </a:p>
          <a:p>
            <a:r>
              <a:rPr lang="ko-KR" altLang="en-US" dirty="0"/>
              <a:t>컨트롤 </a:t>
            </a:r>
            <a:r>
              <a:rPr lang="en-US" altLang="ko-KR" dirty="0"/>
              <a:t>: </a:t>
            </a:r>
            <a:r>
              <a:rPr lang="ko-KR" altLang="en-US" dirty="0"/>
              <a:t>캐릭터 조작의 민감성</a:t>
            </a:r>
            <a:r>
              <a:rPr lang="en-US" altLang="ko-KR" dirty="0"/>
              <a:t>, </a:t>
            </a:r>
            <a:r>
              <a:rPr lang="ko-KR" altLang="en-US" dirty="0"/>
              <a:t>편의 정도</a:t>
            </a:r>
            <a:endParaRPr lang="en-US" altLang="ko-KR" dirty="0"/>
          </a:p>
          <a:p>
            <a:r>
              <a:rPr lang="ko-KR" altLang="en-US" dirty="0"/>
              <a:t>기본 </a:t>
            </a:r>
            <a:r>
              <a:rPr lang="ko-KR" altLang="en-US" dirty="0" err="1"/>
              <a:t>스텟</a:t>
            </a:r>
            <a:r>
              <a:rPr lang="ko-KR" altLang="en-US" dirty="0"/>
              <a:t> 총합은 </a:t>
            </a:r>
            <a:r>
              <a:rPr lang="en-US" altLang="ko-KR" dirty="0"/>
              <a:t>14</a:t>
            </a:r>
            <a:r>
              <a:rPr lang="ko-KR" altLang="en-US" dirty="0"/>
              <a:t>로 고정 일부 캐릭터는 </a:t>
            </a:r>
            <a:r>
              <a:rPr lang="en-US" altLang="ko-KR" dirty="0"/>
              <a:t>15</a:t>
            </a:r>
            <a:r>
              <a:rPr lang="ko-KR" altLang="en-US" dirty="0"/>
              <a:t>로 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최고속도</a:t>
            </a:r>
            <a:r>
              <a:rPr lang="en-US" altLang="ko-KR" dirty="0"/>
              <a:t>, </a:t>
            </a:r>
            <a:r>
              <a:rPr lang="ko-KR" altLang="en-US" dirty="0"/>
              <a:t>가속도</a:t>
            </a:r>
            <a:r>
              <a:rPr lang="en-US" altLang="ko-KR" dirty="0"/>
              <a:t>, </a:t>
            </a:r>
            <a:r>
              <a:rPr lang="ko-KR" altLang="en-US" dirty="0"/>
              <a:t>컨트롤은 유저 경험에 기존 레이싱 게임에 존재하는 </a:t>
            </a:r>
            <a:r>
              <a:rPr lang="ko-KR" altLang="en-US" dirty="0" err="1"/>
              <a:t>스텟이라서</a:t>
            </a:r>
            <a:r>
              <a:rPr lang="ko-KR" altLang="en-US" dirty="0"/>
              <a:t> 존재하고 힘은 캐릭터간 충돌 시 상호작용을 통해 다른 경험을 제공하기 위해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최대값은 </a:t>
            </a:r>
            <a:r>
              <a:rPr lang="en-US" altLang="ko-KR" dirty="0"/>
              <a:t>15</a:t>
            </a:r>
            <a:r>
              <a:rPr lang="ko-KR" altLang="en-US" dirty="0"/>
              <a:t>의 중앙값은 </a:t>
            </a:r>
            <a:r>
              <a:rPr lang="en-US" altLang="ko-KR" dirty="0"/>
              <a:t>7</a:t>
            </a:r>
            <a:r>
              <a:rPr lang="ko-KR" altLang="en-US" dirty="0"/>
              <a:t>로 기준으로 가까운 짝수인 숫자를 선정 </a:t>
            </a:r>
            <a:r>
              <a:rPr lang="en-US" altLang="ko-KR" dirty="0"/>
              <a:t>6,8</a:t>
            </a:r>
            <a:r>
              <a:rPr lang="ko-KR" altLang="en-US" dirty="0"/>
              <a:t>중 작은 숫자로 설정해서 성장의 가능성을 올린다</a:t>
            </a:r>
            <a:r>
              <a:rPr lang="en-US" altLang="ko-KR" dirty="0"/>
              <a:t>. 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FF21FD9-065A-4E26-81F4-E12F6D3C4912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000651620"/>
              </p:ext>
            </p:extLst>
          </p:nvPr>
        </p:nvGraphicFramePr>
        <p:xfrm>
          <a:off x="838200" y="1317625"/>
          <a:ext cx="5220000" cy="482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14372333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171747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39111792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37927278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70910963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087443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최고속도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가속도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힘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컨트롤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총합</a:t>
                      </a:r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307524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초원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1316679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밍밍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42811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리나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135580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빅보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364373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DnD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308302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나르시스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301029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마키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2378309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러프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371836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바다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3072775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카이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355362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라라</a:t>
                      </a:r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14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516997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히든러프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85339" marR="8533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 marL="85339" marR="85339"/>
                </a:tc>
                <a:extLst>
                  <a:ext uri="{0D108BD9-81ED-4DB2-BD59-A6C34878D82A}">
                    <a16:rowId xmlns:a16="http://schemas.microsoft.com/office/drawing/2014/main" val="32647735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2B9C4C-F274-450F-8255-3517CB534876}"/>
              </a:ext>
            </a:extLst>
          </p:cNvPr>
          <p:cNvSpPr txBox="1"/>
          <p:nvPr/>
        </p:nvSpPr>
        <p:spPr>
          <a:xfrm>
            <a:off x="711086" y="9995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기본스텟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4494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1259</Words>
  <Application>Microsoft Office PowerPoint</Application>
  <PresentationFormat>와이드스크린</PresentationFormat>
  <Paragraphs>358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작성의도</vt:lpstr>
      <vt:lpstr>게임소개</vt:lpstr>
      <vt:lpstr>레벨디자인</vt:lpstr>
      <vt:lpstr>트랙</vt:lpstr>
      <vt:lpstr>트랙 종류</vt:lpstr>
      <vt:lpstr>오브젝트</vt:lpstr>
      <vt:lpstr>오브젝트 예시(동화)</vt:lpstr>
      <vt:lpstr>캐릭터</vt:lpstr>
      <vt:lpstr>아이템</vt:lpstr>
      <vt:lpstr>캐릭터 행동</vt:lpstr>
      <vt:lpstr>캐릭터 행동</vt:lpstr>
      <vt:lpstr>캐릭터 행동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성현</dc:creator>
  <cp:lastModifiedBy>정 재호</cp:lastModifiedBy>
  <cp:revision>5</cp:revision>
  <dcterms:created xsi:type="dcterms:W3CDTF">2019-12-16T10:44:06Z</dcterms:created>
  <dcterms:modified xsi:type="dcterms:W3CDTF">2019-12-17T02:17:32Z</dcterms:modified>
</cp:coreProperties>
</file>